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80" r:id="rId2"/>
    <p:sldId id="328" r:id="rId3"/>
    <p:sldId id="329" r:id="rId4"/>
    <p:sldId id="330" r:id="rId5"/>
    <p:sldId id="331" r:id="rId6"/>
    <p:sldId id="279" r:id="rId7"/>
    <p:sldId id="282" r:id="rId8"/>
    <p:sldId id="289" r:id="rId9"/>
    <p:sldId id="327" r:id="rId10"/>
    <p:sldId id="326" r:id="rId11"/>
    <p:sldId id="284" r:id="rId12"/>
    <p:sldId id="332" r:id="rId13"/>
    <p:sldId id="290" r:id="rId14"/>
    <p:sldId id="333" r:id="rId15"/>
    <p:sldId id="286" r:id="rId16"/>
    <p:sldId id="304" r:id="rId17"/>
    <p:sldId id="305" r:id="rId18"/>
    <p:sldId id="296" r:id="rId19"/>
    <p:sldId id="295" r:id="rId20"/>
    <p:sldId id="294" r:id="rId21"/>
    <p:sldId id="297" r:id="rId22"/>
    <p:sldId id="303" r:id="rId23"/>
    <p:sldId id="314" r:id="rId24"/>
    <p:sldId id="299" r:id="rId25"/>
    <p:sldId id="312" r:id="rId26"/>
    <p:sldId id="315" r:id="rId27"/>
    <p:sldId id="300" r:id="rId28"/>
    <p:sldId id="334" r:id="rId29"/>
    <p:sldId id="309" r:id="rId30"/>
    <p:sldId id="310" r:id="rId31"/>
    <p:sldId id="302" r:id="rId32"/>
    <p:sldId id="311" r:id="rId33"/>
    <p:sldId id="292" r:id="rId34"/>
    <p:sldId id="293" r:id="rId35"/>
    <p:sldId id="335" r:id="rId36"/>
    <p:sldId id="307" r:id="rId37"/>
    <p:sldId id="316" r:id="rId38"/>
    <p:sldId id="317" r:id="rId39"/>
    <p:sldId id="336" r:id="rId40"/>
    <p:sldId id="31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Allman-Ward" initials="KA" lastIdx="27" clrIdx="0">
    <p:extLst>
      <p:ext uri="{19B8F6BF-5375-455C-9EA6-DF929625EA0E}">
        <p15:presenceInfo xmlns:p15="http://schemas.microsoft.com/office/powerpoint/2012/main" userId="Kirsty Allman-Ward" providerId="None"/>
      </p:ext>
    </p:extLst>
  </p:cmAuthor>
  <p:cmAuthor id="2" name="Sarah Davis" initials="SD" lastIdx="4" clrIdx="1">
    <p:extLst>
      <p:ext uri="{19B8F6BF-5375-455C-9EA6-DF929625EA0E}">
        <p15:presenceInfo xmlns:p15="http://schemas.microsoft.com/office/powerpoint/2012/main" userId="5f81300b264a74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3266" autoAdjust="0"/>
  </p:normalViewPr>
  <p:slideViewPr>
    <p:cSldViewPr snapToGrid="0">
      <p:cViewPr varScale="1">
        <p:scale>
          <a:sx n="52" d="100"/>
          <a:sy n="52" d="100"/>
        </p:scale>
        <p:origin x="1156" y="56"/>
      </p:cViewPr>
      <p:guideLst>
        <p:guide orient="horz" pos="2160"/>
        <p:guide pos="3840"/>
      </p:guideLst>
    </p:cSldViewPr>
  </p:slideViewPr>
  <p:outlineViewPr>
    <p:cViewPr>
      <p:scale>
        <a:sx n="33" d="100"/>
        <a:sy n="33" d="100"/>
      </p:scale>
      <p:origin x="0" y="-325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1170E-06C6-4280-8845-616A71657492}" type="datetimeFigureOut">
              <a:rPr lang="en-GB" smtClean="0"/>
              <a:t>04/11/2021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13240-67BD-431C-B94E-27AA7ABCF15A}" type="slidenum">
              <a:rPr lang="en-GB" smtClean="0"/>
              <a:t>‹#›</a:t>
            </a:fld>
            <a:endParaRPr lang="en-GB" dirty="0"/>
          </a:p>
        </p:txBody>
      </p:sp>
    </p:spTree>
    <p:extLst>
      <p:ext uri="{BB962C8B-B14F-4D97-AF65-F5344CB8AC3E}">
        <p14:creationId xmlns:p14="http://schemas.microsoft.com/office/powerpoint/2010/main" val="223793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9763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15</a:t>
            </a:fld>
            <a:endParaRPr lang="en-GB" dirty="0"/>
          </a:p>
        </p:txBody>
      </p:sp>
    </p:spTree>
    <p:extLst>
      <p:ext uri="{BB962C8B-B14F-4D97-AF65-F5344CB8AC3E}">
        <p14:creationId xmlns:p14="http://schemas.microsoft.com/office/powerpoint/2010/main" val="272565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good piece for helping children to identify the difference between pulse and rhythm.  To further secure this, the class could be split into two groups to perform the pulse and rhythm separately.</a:t>
            </a:r>
          </a:p>
          <a:p>
            <a:endParaRPr lang="en-GB" u="sng" dirty="0"/>
          </a:p>
          <a:p>
            <a:r>
              <a:rPr lang="en-GB" u="sng" dirty="0"/>
              <a:t>Things to Try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Explore different ‘voices’ (e.g. rap voice, quiet voice, pirate voice, posh voice etc.)</a:t>
            </a:r>
          </a:p>
          <a:p>
            <a:r>
              <a:rPr lang="en-GB" dirty="0"/>
              <a:t>Make it into a song by singing the words at different pitches </a:t>
            </a:r>
          </a:p>
          <a:p>
            <a:r>
              <a:rPr lang="en-GB" dirty="0"/>
              <a:t>Use percussion instruments to play the rhythm (or pulse)</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16</a:t>
            </a:fld>
            <a:endParaRPr lang="en-GB" dirty="0"/>
          </a:p>
        </p:txBody>
      </p:sp>
    </p:spTree>
    <p:extLst>
      <p:ext uri="{BB962C8B-B14F-4D97-AF65-F5344CB8AC3E}">
        <p14:creationId xmlns:p14="http://schemas.microsoft.com/office/powerpoint/2010/main" val="315568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piece is a chant rather than a song, so diction (pronunciation) is very important to make it coherent. </a:t>
            </a:r>
          </a:p>
          <a:p>
            <a:endParaRPr lang="en-GB" u="sng" dirty="0"/>
          </a:p>
          <a:p>
            <a:r>
              <a:rPr lang="en-GB" u="sng" dirty="0"/>
              <a:t>Things to Try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Experiment with different (or graduated) dynamics, tempo, ‘voices’ (expression), instruments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Perform it as a round.</a:t>
            </a:r>
          </a:p>
          <a:p>
            <a:r>
              <a:rPr lang="en-GB" dirty="0"/>
              <a:t>Add actions such as stamping the left/right foot when the relevant word is spoken.</a:t>
            </a:r>
          </a:p>
          <a:p>
            <a:r>
              <a:rPr lang="en-GB" dirty="0"/>
              <a:t>Internalise </a:t>
            </a:r>
            <a:r>
              <a:rPr lang="en-GB" b="0" dirty="0"/>
              <a:t>song words by only </a:t>
            </a:r>
            <a:r>
              <a:rPr lang="en-GB" dirty="0"/>
              <a:t>stamping left/right instead of singing.</a:t>
            </a:r>
          </a:p>
          <a:p>
            <a:r>
              <a:rPr lang="en-GB" dirty="0"/>
              <a:t>Add different instruments to show left or right</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17</a:t>
            </a:fld>
            <a:endParaRPr lang="en-GB" dirty="0"/>
          </a:p>
        </p:txBody>
      </p:sp>
    </p:spTree>
    <p:extLst>
      <p:ext uri="{BB962C8B-B14F-4D97-AF65-F5344CB8AC3E}">
        <p14:creationId xmlns:p14="http://schemas.microsoft.com/office/powerpoint/2010/main" val="38568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This is a simple song </a:t>
            </a:r>
            <a:r>
              <a:rPr lang="en-GB" dirty="0"/>
              <a:t>which can be used to develop confidence in performing solo or in small groups.</a:t>
            </a:r>
          </a:p>
          <a:p>
            <a:r>
              <a:rPr lang="en-GB" dirty="0"/>
              <a:t>It moves mostly by step with some small leaps so the melody should be picked up quite quickly.</a:t>
            </a:r>
          </a:p>
          <a:p>
            <a:endParaRPr lang="en-GB" dirty="0"/>
          </a:p>
          <a:p>
            <a:r>
              <a:rPr lang="en-GB" u="sng" dirty="0"/>
              <a:t>Things to Try</a:t>
            </a:r>
            <a:r>
              <a:rPr lang="en-GB" dirty="0"/>
              <a:t>: </a:t>
            </a:r>
          </a:p>
          <a:p>
            <a:r>
              <a:rPr lang="en-GB" dirty="0"/>
              <a:t>Change country/family member/souvenir (could link to topic) whilst maintaining rhyming scheme </a:t>
            </a:r>
            <a:r>
              <a:rPr lang="en-GB" i="1" dirty="0"/>
              <a:t>(e.g. Stevenage ‘a great big fridge’)</a:t>
            </a:r>
          </a:p>
          <a:p>
            <a:r>
              <a:rPr lang="en-GB" dirty="0"/>
              <a:t>(EXT choose items that are appropriate for the location)</a:t>
            </a:r>
          </a:p>
          <a:p>
            <a:r>
              <a:rPr lang="en-GB" dirty="0">
                <a:solidFill>
                  <a:srgbClr val="FF0000"/>
                </a:solidFill>
              </a:rPr>
              <a:t>Pitch matching; whatever pitch the Leader sings at the echo must match it. </a:t>
            </a:r>
            <a:r>
              <a:rPr lang="en-GB" dirty="0">
                <a:solidFill>
                  <a:schemeClr val="accent1"/>
                </a:solidFill>
              </a:rPr>
              <a:t>Explore different starting pitches; high and low. Where feels most comfortable?</a:t>
            </a:r>
          </a:p>
        </p:txBody>
      </p:sp>
      <p:sp>
        <p:nvSpPr>
          <p:cNvPr id="4" name="Slide Number Placeholder 3"/>
          <p:cNvSpPr>
            <a:spLocks noGrp="1"/>
          </p:cNvSpPr>
          <p:nvPr>
            <p:ph type="sldNum" sz="quarter" idx="5"/>
          </p:nvPr>
        </p:nvSpPr>
        <p:spPr/>
        <p:txBody>
          <a:bodyPr/>
          <a:lstStyle/>
          <a:p>
            <a:fld id="{2E113240-67BD-431C-B94E-27AA7ABCF15A}" type="slidenum">
              <a:rPr lang="en-GB" smtClean="0"/>
              <a:t>18</a:t>
            </a:fld>
            <a:endParaRPr lang="en-GB" dirty="0"/>
          </a:p>
        </p:txBody>
      </p:sp>
    </p:spTree>
    <p:extLst>
      <p:ext uri="{BB962C8B-B14F-4D97-AF65-F5344CB8AC3E}">
        <p14:creationId xmlns:p14="http://schemas.microsoft.com/office/powerpoint/2010/main" val="78234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Macoway is a nonsense folk song.  It is sung in Maori and has no translation.</a:t>
            </a:r>
          </a:p>
          <a:p>
            <a:endParaRPr lang="en-GB" dirty="0"/>
          </a:p>
          <a:p>
            <a:r>
              <a:rPr lang="en-GB" dirty="0"/>
              <a:t>There are three beats in every bar.</a:t>
            </a:r>
          </a:p>
          <a:p>
            <a:r>
              <a:rPr lang="en-GB" dirty="0"/>
              <a:t>Phrasing is very important in this song and as such, breath control needs to be a focus point to prevent it from sounding halting and clumsy.  We suggest that you experiment with taking breaths after every bar, then every two and ultimately one for each (four bar) phrase. Use ‘rainbow arms’ (sweep arms over heads in a rainbow shape) to visually and physically clarify where each phrase occurs.</a:t>
            </a:r>
          </a:p>
          <a:p>
            <a:endParaRPr lang="en-GB" dirty="0"/>
          </a:p>
          <a:p>
            <a:r>
              <a:rPr lang="en-GB" u="sng" dirty="0"/>
              <a:t>Things to Try</a:t>
            </a:r>
            <a:r>
              <a:rPr lang="en-GB" dirty="0"/>
              <a:t>:</a:t>
            </a:r>
          </a:p>
          <a:p>
            <a:r>
              <a:rPr lang="en-GB" dirty="0"/>
              <a:t>Create an alternative rhythmic ostinato (repeating pattern) using body percussion. This could then be further extended to incorporate (untuned) instruments.</a:t>
            </a:r>
          </a:p>
        </p:txBody>
      </p:sp>
      <p:sp>
        <p:nvSpPr>
          <p:cNvPr id="4" name="Slide Number Placeholder 3"/>
          <p:cNvSpPr>
            <a:spLocks noGrp="1"/>
          </p:cNvSpPr>
          <p:nvPr>
            <p:ph type="sldNum" sz="quarter" idx="5"/>
          </p:nvPr>
        </p:nvSpPr>
        <p:spPr/>
        <p:txBody>
          <a:bodyPr/>
          <a:lstStyle/>
          <a:p>
            <a:fld id="{2E113240-67BD-431C-B94E-27AA7ABCF15A}" type="slidenum">
              <a:rPr lang="en-GB" smtClean="0"/>
              <a:t>19</a:t>
            </a:fld>
            <a:endParaRPr lang="en-GB" dirty="0"/>
          </a:p>
        </p:txBody>
      </p:sp>
    </p:spTree>
    <p:extLst>
      <p:ext uri="{BB962C8B-B14F-4D97-AF65-F5344CB8AC3E}">
        <p14:creationId xmlns:p14="http://schemas.microsoft.com/office/powerpoint/2010/main" val="232414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has an octave range, with the highest note coming at the start of the final two phrases (bar 9 and 13 respectively).</a:t>
            </a:r>
          </a:p>
          <a:p>
            <a:r>
              <a:rPr lang="en-GB" dirty="0"/>
              <a:t>This song can be performed at any tempo but be careful to maintain a steady pulse.</a:t>
            </a:r>
          </a:p>
          <a:p>
            <a:r>
              <a:rPr lang="en-GB" dirty="0"/>
              <a:t>Breath control (especially at slow tempos) to maintain half/whole lines in a single breath.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actions see teaching box on slide.</a:t>
            </a:r>
          </a:p>
          <a:p>
            <a:endParaRPr lang="en-GB" dirty="0"/>
          </a:p>
          <a:p>
            <a:r>
              <a:rPr lang="en-GB" u="sng" dirty="0"/>
              <a:t>Things to Try</a:t>
            </a:r>
            <a:r>
              <a:rPr lang="en-GB" dirty="0"/>
              <a:t>:</a:t>
            </a:r>
          </a:p>
          <a:p>
            <a:r>
              <a:rPr lang="en-GB" dirty="0"/>
              <a:t>Create an ostinato (repeating pattern) or drone (a sustained note) that can continue throughout the song to add depth to the texture (layers).</a:t>
            </a:r>
          </a:p>
          <a:p>
            <a:r>
              <a:rPr lang="en-GB" dirty="0"/>
              <a:t>Could transfer the actions to untuned instruments whilst maintaining the vocal line (individually or in small groups).</a:t>
            </a:r>
          </a:p>
          <a:p>
            <a:endParaRPr lang="en-GB" dirty="0"/>
          </a:p>
          <a:p>
            <a:r>
              <a:rPr lang="en-GB" dirty="0"/>
              <a:t>‘</a:t>
            </a:r>
            <a:r>
              <a:rPr lang="en-GB" b="1" dirty="0"/>
              <a:t>Harry Potter Spell Game</a:t>
            </a:r>
            <a:r>
              <a:rPr lang="en-GB" dirty="0"/>
              <a:t>’ </a:t>
            </a:r>
          </a:p>
          <a:p>
            <a:r>
              <a:rPr lang="en-GB" dirty="0"/>
              <a:t>“Cantabile” casts a spell of tempo/dynamics on the class!</a:t>
            </a:r>
          </a:p>
          <a:p>
            <a:r>
              <a:rPr lang="en-GB" dirty="0"/>
              <a:t>At the end of each repetition of the song a ‘spellcaster’ is chosen to cast the spell for the next verse/repetition. This gives children the opportunity to take ownership of the song, build their confidence when performing alone and they can even conduct the repetition (with a wand/baton/beater/drum stick) to further give them control over the music. This game can be used with any song.</a:t>
            </a:r>
          </a:p>
          <a:p>
            <a:endParaRPr lang="en-GB" dirty="0"/>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20</a:t>
            </a:fld>
            <a:endParaRPr lang="en-GB" dirty="0"/>
          </a:p>
        </p:txBody>
      </p:sp>
    </p:spTree>
    <p:extLst>
      <p:ext uri="{BB962C8B-B14F-4D97-AF65-F5344CB8AC3E}">
        <p14:creationId xmlns:p14="http://schemas.microsoft.com/office/powerpoint/2010/main" val="316099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piece makes use of varied rhythms and includes dotted rhythms which help to give it a swung, ‘jazzy’ feel.</a:t>
            </a:r>
          </a:p>
          <a:p>
            <a:r>
              <a:rPr lang="en-GB" dirty="0"/>
              <a:t>Breath control is very important in this song to maintain quality of sound throughout the longer notes.  If sufficient breath is not saved then the tone quality and/or tuning of the note (known as intonation) can suffer.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u="sng" dirty="0"/>
              <a:t>Things to Try</a:t>
            </a:r>
            <a:r>
              <a:rPr lang="en-GB" dirty="0"/>
              <a:t>:</a:t>
            </a:r>
          </a:p>
          <a:p>
            <a:r>
              <a:rPr lang="en-GB" dirty="0"/>
              <a:t>Add an extra ‘good’ to each verse or choose a number of times to repeat it (e.g. “My song is a good, good song”)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Change the words e.g. change “song” to another word, such as pet etc.</a:t>
            </a:r>
          </a:p>
          <a:p>
            <a:r>
              <a:rPr lang="en-GB" dirty="0"/>
              <a:t>Add actions/movements such as:</a:t>
            </a:r>
          </a:p>
          <a:p>
            <a:r>
              <a:rPr lang="en-GB" dirty="0"/>
              <a:t>	Clapping and swaying on </a:t>
            </a:r>
            <a:r>
              <a:rPr lang="en-GB" u="sng" dirty="0"/>
              <a:t>or</a:t>
            </a:r>
            <a:r>
              <a:rPr lang="en-GB" dirty="0"/>
              <a:t> off the beat</a:t>
            </a:r>
          </a:p>
          <a:p>
            <a:r>
              <a:rPr lang="en-GB" dirty="0"/>
              <a:t>	Stand up proud – stand tall and proud</a:t>
            </a:r>
          </a:p>
          <a:p>
            <a:r>
              <a:rPr lang="en-GB" dirty="0"/>
              <a:t>	Sing out loud – hands besides mouth as though calling</a:t>
            </a:r>
          </a:p>
          <a:p>
            <a:r>
              <a:rPr lang="en-GB" dirty="0"/>
              <a:t>	Gather all my friends around – open hands to classmates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Internalise (use thinking voice) “yes it is” and ensure they start singing together again at the correct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extend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the ‘blue note’ on the word “friends” and discuss why it may have been placed there (phrasing, emphasis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 blue note is a jazzy note that is played or sung at a slightly different pitch than standard (in this case it is a Bb instead of a B)</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21</a:t>
            </a:fld>
            <a:endParaRPr lang="en-GB" dirty="0"/>
          </a:p>
        </p:txBody>
      </p:sp>
    </p:spTree>
    <p:extLst>
      <p:ext uri="{BB962C8B-B14F-4D97-AF65-F5344CB8AC3E}">
        <p14:creationId xmlns:p14="http://schemas.microsoft.com/office/powerpoint/2010/main" val="14361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traditional Ghanaian harvest song. The approximate translation is:</a:t>
            </a:r>
          </a:p>
          <a:p>
            <a:pPr lvl="1"/>
            <a:r>
              <a:rPr lang="en-GB" dirty="0"/>
              <a:t>“Food, food, bring me food. </a:t>
            </a:r>
          </a:p>
          <a:p>
            <a:pPr lvl="1"/>
            <a:r>
              <a:rPr lang="en-GB" dirty="0"/>
              <a:t>Barima cooks (lunch). </a:t>
            </a:r>
          </a:p>
          <a:p>
            <a:pPr lvl="1"/>
            <a:r>
              <a:rPr lang="en-GB" dirty="0"/>
              <a:t>Bring her spices to make it taste better”</a:t>
            </a:r>
          </a:p>
          <a:p>
            <a:endParaRPr lang="en-GB" dirty="0"/>
          </a:p>
          <a:p>
            <a:r>
              <a:rPr lang="en-GB" dirty="0"/>
              <a:t>This song uses a pentatonic scale, meaning there are only five pitches available for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securely learnt, it can be performed in a two-part round, with the second part starting at the *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u="sng" dirty="0"/>
              <a:t>Things to Try</a:t>
            </a:r>
            <a:r>
              <a:rPr lang="en-GB" dirty="0"/>
              <a:t>:</a:t>
            </a:r>
          </a:p>
          <a:p>
            <a:r>
              <a:rPr lang="en-GB" dirty="0"/>
              <a:t>Adding a pitched ostinato (repeating pattern) using the notes C and G</a:t>
            </a:r>
          </a:p>
          <a:p>
            <a:r>
              <a:rPr lang="en-GB" dirty="0"/>
              <a:t>Creating your own actions such as tapping knees, side stepping, ‘harvesting’ style actions to the pulse etc.</a:t>
            </a:r>
          </a:p>
        </p:txBody>
      </p:sp>
      <p:sp>
        <p:nvSpPr>
          <p:cNvPr id="4" name="Slide Number Placeholder 3"/>
          <p:cNvSpPr>
            <a:spLocks noGrp="1"/>
          </p:cNvSpPr>
          <p:nvPr>
            <p:ph type="sldNum" sz="quarter" idx="5"/>
          </p:nvPr>
        </p:nvSpPr>
        <p:spPr/>
        <p:txBody>
          <a:bodyPr/>
          <a:lstStyle/>
          <a:p>
            <a:fld id="{2E113240-67BD-431C-B94E-27AA7ABCF15A}" type="slidenum">
              <a:rPr lang="en-GB" smtClean="0"/>
              <a:t>22</a:t>
            </a:fld>
            <a:endParaRPr lang="en-GB" dirty="0"/>
          </a:p>
        </p:txBody>
      </p:sp>
    </p:spTree>
    <p:extLst>
      <p:ext uri="{BB962C8B-B14F-4D97-AF65-F5344CB8AC3E}">
        <p14:creationId xmlns:p14="http://schemas.microsoft.com/office/powerpoint/2010/main" val="223989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clear sections: A, B and C. </a:t>
            </a:r>
          </a:p>
          <a:p>
            <a:r>
              <a:rPr lang="en-GB" dirty="0"/>
              <a:t>Phrases are indicated by the ‘rainbows’ and breaths should last the duration of each phrase to ensure that the melody flows smoothly.</a:t>
            </a:r>
          </a:p>
          <a:p>
            <a:endParaRPr lang="en-GB" dirty="0"/>
          </a:p>
          <a:p>
            <a:r>
              <a:rPr lang="en-GB" dirty="0"/>
              <a:t>The recordings show:</a:t>
            </a:r>
          </a:p>
          <a:p>
            <a:r>
              <a:rPr lang="en-GB" dirty="0"/>
              <a:t>Sung in unison all the way through (structure = A, B, C, A)</a:t>
            </a:r>
          </a:p>
          <a:p>
            <a:r>
              <a:rPr lang="en-GB" dirty="0"/>
              <a:t>Selecting two parts (in this case B and C) to be sung simultaneously (structure = A, B+C, A)</a:t>
            </a:r>
          </a:p>
          <a:p>
            <a:endParaRPr lang="en-GB" dirty="0"/>
          </a:p>
          <a:p>
            <a:r>
              <a:rPr lang="en-GB" dirty="0"/>
              <a:t>This song has a range of an octave.</a:t>
            </a:r>
          </a:p>
          <a:p>
            <a:endParaRPr lang="en-GB" dirty="0"/>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23</a:t>
            </a:fld>
            <a:endParaRPr lang="en-GB" dirty="0"/>
          </a:p>
        </p:txBody>
      </p:sp>
    </p:spTree>
    <p:extLst>
      <p:ext uri="{BB962C8B-B14F-4D97-AF65-F5344CB8AC3E}">
        <p14:creationId xmlns:p14="http://schemas.microsoft.com/office/powerpoint/2010/main" val="410560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song is a traditional Ghanaian song. The approximate translation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	“Senwa, your dinner’s ready”</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u="sng" dirty="0"/>
              <a:t>Things to Try</a:t>
            </a:r>
            <a:r>
              <a:rPr lang="en-GB"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Add the ostinato line (use words until secure, then internalise and play the rhythm without speaking)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Use different children’s names in place of ‘Senwa’</a:t>
            </a:r>
          </a:p>
          <a:p>
            <a:pPr marL="0" indent="0">
              <a:buFont typeface="Arial" panose="020B0604020202020204" pitchFamily="34" charset="0"/>
              <a:buNone/>
            </a:pPr>
            <a:r>
              <a:rPr lang="en-GB" dirty="0"/>
              <a:t>Sing in two or four parts (see next slides)</a:t>
            </a:r>
          </a:p>
        </p:txBody>
      </p:sp>
      <p:sp>
        <p:nvSpPr>
          <p:cNvPr id="4" name="Slide Number Placeholder 3"/>
          <p:cNvSpPr>
            <a:spLocks noGrp="1"/>
          </p:cNvSpPr>
          <p:nvPr>
            <p:ph type="sldNum" sz="quarter" idx="5"/>
          </p:nvPr>
        </p:nvSpPr>
        <p:spPr/>
        <p:txBody>
          <a:bodyPr/>
          <a:lstStyle/>
          <a:p>
            <a:fld id="{2E113240-67BD-431C-B94E-27AA7ABCF15A}" type="slidenum">
              <a:rPr lang="en-GB" smtClean="0"/>
              <a:t>24</a:t>
            </a:fld>
            <a:endParaRPr lang="en-GB" dirty="0"/>
          </a:p>
        </p:txBody>
      </p:sp>
    </p:spTree>
    <p:extLst>
      <p:ext uri="{BB962C8B-B14F-4D97-AF65-F5344CB8AC3E}">
        <p14:creationId xmlns:p14="http://schemas.microsoft.com/office/powerpoint/2010/main" val="250387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261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performed in two parts there should be a whole bar between groups starting (starting 4 beats apart).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score ends at the end of the first full round; when the second part completes the melody (the final bar is therefore not missing but omitted, to allow the performers to decide how many repeats they wish to include)</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25</a:t>
            </a:fld>
            <a:endParaRPr lang="en-GB" dirty="0"/>
          </a:p>
        </p:txBody>
      </p:sp>
    </p:spTree>
    <p:extLst>
      <p:ext uri="{BB962C8B-B14F-4D97-AF65-F5344CB8AC3E}">
        <p14:creationId xmlns:p14="http://schemas.microsoft.com/office/powerpoint/2010/main" val="378506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Parts 2-4 enter when part 1 has reached the relevant asterisk (*) in the melody (each entry is two beats after the previous).</a:t>
            </a:r>
          </a:p>
          <a:p>
            <a:pPr marL="0" indent="0">
              <a:buFontTx/>
              <a:buNone/>
            </a:pPr>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26</a:t>
            </a:fld>
            <a:endParaRPr lang="en-GB" dirty="0"/>
          </a:p>
        </p:txBody>
      </p:sp>
    </p:spTree>
    <p:extLst>
      <p:ext uri="{BB962C8B-B14F-4D97-AF65-F5344CB8AC3E}">
        <p14:creationId xmlns:p14="http://schemas.microsoft.com/office/powerpoint/2010/main" val="1674218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score ends at the end of the first full round; when the fourth part completes the melody (the final bar is therefore not missing but omitted to allow the performers to decide how many repeats to include)</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27</a:t>
            </a:fld>
            <a:endParaRPr lang="en-GB" dirty="0"/>
          </a:p>
        </p:txBody>
      </p:sp>
    </p:spTree>
    <p:extLst>
      <p:ext uri="{BB962C8B-B14F-4D97-AF65-F5344CB8AC3E}">
        <p14:creationId xmlns:p14="http://schemas.microsoft.com/office/powerpoint/2010/main" val="2222504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score ends at the end of the first full round; when the fourth part completes the melody (the final bar is therefore not missing but omitted to allow the performers to decide how many repeats to include)</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28</a:t>
            </a:fld>
            <a:endParaRPr lang="en-GB" dirty="0"/>
          </a:p>
        </p:txBody>
      </p:sp>
    </p:spTree>
    <p:extLst>
      <p:ext uri="{BB962C8B-B14F-4D97-AF65-F5344CB8AC3E}">
        <p14:creationId xmlns:p14="http://schemas.microsoft.com/office/powerpoint/2010/main" val="2167576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has the range of a seventh with some large leaps.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Part one can be sung as a standalone song. Part </a:t>
            </a:r>
            <a:r>
              <a:rPr lang="en-GB" dirty="0"/>
              <a:t>two (see next slide) should be learnt separately before trying to sing in harmony</a:t>
            </a:r>
          </a:p>
          <a:p>
            <a:endParaRPr lang="en-GB" dirty="0"/>
          </a:p>
          <a:p>
            <a:r>
              <a:rPr lang="en-GB" dirty="0"/>
              <a:t>Actions:</a:t>
            </a:r>
          </a:p>
          <a:p>
            <a:r>
              <a:rPr lang="en-GB" dirty="0"/>
              <a:t>	Mime throwing and catching on the appropriate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“Jikeleza” means turn around in the Xhosa language, so pupils should turn around on the spot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Stamp/dig your foot before each “na na na na na na” </a:t>
            </a:r>
          </a:p>
          <a:p>
            <a:endParaRPr lang="en-GB" dirty="0"/>
          </a:p>
          <a:p>
            <a:r>
              <a:rPr lang="en-GB" u="sng" dirty="0"/>
              <a:t>Things to Try</a:t>
            </a:r>
            <a:r>
              <a:rPr lang="en-GB" dirty="0"/>
              <a:t>:</a:t>
            </a:r>
          </a:p>
          <a:p>
            <a:r>
              <a:rPr lang="en-GB" dirty="0"/>
              <a:t>Put the class into two lines, facing each other, have them throw an </a:t>
            </a:r>
            <a:r>
              <a:rPr lang="en-GB" i="1" dirty="0"/>
              <a:t>invisible</a:t>
            </a:r>
            <a:r>
              <a:rPr lang="en-GB" dirty="0"/>
              <a:t> ball back and forth singing throw/catch when they complete the action (they need to pay attention to where the ‘ball’ is after the first “jikeleza”). For the “na na na…” section the lines could take turns and/or sing together.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EXT</a:t>
            </a:r>
            <a:r>
              <a:rPr lang="en-GB" dirty="0"/>
              <a:t> Learn the harmony line (see next slide) and sing in two parts</a:t>
            </a:r>
          </a:p>
        </p:txBody>
      </p:sp>
      <p:sp>
        <p:nvSpPr>
          <p:cNvPr id="4" name="Slide Number Placeholder 3"/>
          <p:cNvSpPr>
            <a:spLocks noGrp="1"/>
          </p:cNvSpPr>
          <p:nvPr>
            <p:ph type="sldNum" sz="quarter" idx="5"/>
          </p:nvPr>
        </p:nvSpPr>
        <p:spPr/>
        <p:txBody>
          <a:bodyPr/>
          <a:lstStyle/>
          <a:p>
            <a:fld id="{2E113240-67BD-431C-B94E-27AA7ABCF15A}" type="slidenum">
              <a:rPr lang="en-GB" smtClean="0"/>
              <a:t>29</a:t>
            </a:fld>
            <a:endParaRPr lang="en-GB" dirty="0"/>
          </a:p>
        </p:txBody>
      </p:sp>
    </p:spTree>
    <p:extLst>
      <p:ext uri="{BB962C8B-B14F-4D97-AF65-F5344CB8AC3E}">
        <p14:creationId xmlns:p14="http://schemas.microsoft.com/office/powerpoint/2010/main" val="348717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30</a:t>
            </a:fld>
            <a:endParaRPr lang="en-GB" dirty="0"/>
          </a:p>
        </p:txBody>
      </p:sp>
    </p:spTree>
    <p:extLst>
      <p:ext uri="{BB962C8B-B14F-4D97-AF65-F5344CB8AC3E}">
        <p14:creationId xmlns:p14="http://schemas.microsoft.com/office/powerpoint/2010/main" val="711287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31</a:t>
            </a:fld>
            <a:endParaRPr lang="en-GB" dirty="0"/>
          </a:p>
        </p:txBody>
      </p:sp>
    </p:spTree>
    <p:extLst>
      <p:ext uri="{BB962C8B-B14F-4D97-AF65-F5344CB8AC3E}">
        <p14:creationId xmlns:p14="http://schemas.microsoft.com/office/powerpoint/2010/main" val="3037671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song uses syncopation and dotted rhythms and should be sung at quite a slow tempo (speed).</a:t>
            </a:r>
          </a:p>
          <a:p>
            <a:r>
              <a:rPr lang="en-GB" dirty="0"/>
              <a:t>Encourage singing ‘to the end of the note’ to prevent a weak trailing off of sound. This requires children to control their breath and not let it all out too quickly in order to last the full two bars of each phrase.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tendency to slide (portamento) between notes on the descending passages, this sounds very untidy so should be avoided and </a:t>
            </a:r>
            <a:r>
              <a:rPr lang="en-GB" b="0" dirty="0"/>
              <a:t>be challenged</a:t>
            </a:r>
            <a:r>
              <a:rPr lang="en-GB" dirty="0"/>
              <a:t> when it occurs.</a:t>
            </a:r>
          </a:p>
          <a:p>
            <a:endParaRPr lang="en-GB" u="sng" dirty="0"/>
          </a:p>
          <a:p>
            <a:r>
              <a:rPr lang="en-GB" u="sng" dirty="0"/>
              <a:t>Things to Try</a:t>
            </a:r>
            <a:r>
              <a:rPr lang="en-GB" dirty="0"/>
              <a:t>: </a:t>
            </a:r>
          </a:p>
          <a:p>
            <a:r>
              <a:rPr lang="en-GB" dirty="0"/>
              <a:t>Try changing the mood of the song by experimenting with the tempo (speed), dynamics (how loud/soft), articulation (drawn out smooth notes or short jerky notes) etc.</a:t>
            </a:r>
          </a:p>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32</a:t>
            </a:fld>
            <a:endParaRPr lang="en-GB" dirty="0"/>
          </a:p>
        </p:txBody>
      </p:sp>
    </p:spTree>
    <p:extLst>
      <p:ext uri="{BB962C8B-B14F-4D97-AF65-F5344CB8AC3E}">
        <p14:creationId xmlns:p14="http://schemas.microsoft.com/office/powerpoint/2010/main" val="3613031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 phrases </a:t>
            </a:r>
            <a:r>
              <a:rPr lang="en-GB" b="0" i="1" dirty="0"/>
              <a:t>very</a:t>
            </a:r>
            <a:r>
              <a:rPr lang="en-GB" dirty="0"/>
              <a:t> </a:t>
            </a:r>
            <a:r>
              <a:rPr lang="en-GB" b="0" dirty="0"/>
              <a:t>securely</a:t>
            </a:r>
            <a:r>
              <a:rPr lang="en-GB" dirty="0"/>
              <a:t> before trying to layer them together as it is harder than it seems!</a:t>
            </a:r>
          </a:p>
        </p:txBody>
      </p:sp>
      <p:sp>
        <p:nvSpPr>
          <p:cNvPr id="4" name="Slide Number Placeholder 3"/>
          <p:cNvSpPr>
            <a:spLocks noGrp="1"/>
          </p:cNvSpPr>
          <p:nvPr>
            <p:ph type="sldNum" sz="quarter" idx="5"/>
          </p:nvPr>
        </p:nvSpPr>
        <p:spPr/>
        <p:txBody>
          <a:bodyPr/>
          <a:lstStyle/>
          <a:p>
            <a:fld id="{2E113240-67BD-431C-B94E-27AA7ABCF15A}" type="slidenum">
              <a:rPr lang="en-GB" smtClean="0"/>
              <a:t>33</a:t>
            </a:fld>
            <a:endParaRPr lang="en-GB" dirty="0"/>
          </a:p>
        </p:txBody>
      </p:sp>
    </p:spTree>
    <p:extLst>
      <p:ext uri="{BB962C8B-B14F-4D97-AF65-F5344CB8AC3E}">
        <p14:creationId xmlns:p14="http://schemas.microsoft.com/office/powerpoint/2010/main" val="3604282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Diction is important, especially when using a fast tempo, in order to understand the words.</a:t>
            </a:r>
          </a:p>
          <a:p>
            <a:r>
              <a:rPr lang="en-GB" dirty="0"/>
              <a:t>The music is familiar to most children but accuracy should not be sacrificed; check what they are singing to ensure quality.</a:t>
            </a:r>
          </a:p>
          <a:p>
            <a:r>
              <a:rPr lang="en-GB" dirty="0"/>
              <a:t>This piece has a full octave range, including an octave leap followed by descending scale at speed.</a:t>
            </a:r>
          </a:p>
          <a:p>
            <a:r>
              <a:rPr lang="en-GB" dirty="0"/>
              <a:t>Children will need to exercise some self control; it’s all good fun but it cannot work if everyone dissolves into giggles </a:t>
            </a:r>
            <a:r>
              <a:rPr lang="en-GB" b="0" dirty="0"/>
              <a:t>or rushes and destabilises the beat needed for effective and clear unison singing.</a:t>
            </a:r>
          </a:p>
          <a:p>
            <a:endParaRPr lang="en-GB" u="sng" dirty="0"/>
          </a:p>
          <a:p>
            <a:r>
              <a:rPr lang="en-GB" u="sng" dirty="0"/>
              <a:t>Things to Try</a:t>
            </a:r>
            <a:r>
              <a:rPr lang="en-GB" dirty="0"/>
              <a:t>:</a:t>
            </a:r>
          </a:p>
          <a:p>
            <a:r>
              <a:rPr lang="en-GB" dirty="0"/>
              <a:t>Instead of singing the animal</a:t>
            </a:r>
            <a:r>
              <a:rPr lang="en-GB" b="0" dirty="0"/>
              <a:t>,</a:t>
            </a:r>
            <a:r>
              <a:rPr lang="en-GB" dirty="0"/>
              <a:t> make the noise in the appropriate place. This is delightfully silly and has the added bonus of subtly developing their head and chest voices as well as stretching facial muscles, all whilst developing their ability to internalise words and sounds.</a:t>
            </a:r>
          </a:p>
          <a:p>
            <a:r>
              <a:rPr lang="en-GB" dirty="0"/>
              <a:t>	Woof (chest voice) 	</a:t>
            </a:r>
          </a:p>
          <a:p>
            <a:r>
              <a:rPr lang="en-GB" dirty="0"/>
              <a:t>	Miaow (head voice)	</a:t>
            </a:r>
          </a:p>
          <a:p>
            <a:r>
              <a:rPr lang="en-GB" dirty="0"/>
              <a:t>	Goldfish (fish face, suck cheeks in and pucker lips)</a:t>
            </a:r>
          </a:p>
          <a:p>
            <a:r>
              <a:rPr lang="en-GB" dirty="0"/>
              <a:t>Try changing the order of the animals</a:t>
            </a:r>
          </a:p>
          <a:p>
            <a:r>
              <a:rPr lang="en-GB" b="0" dirty="0"/>
              <a:t>Try using different animals and sounds.  Add actions to accompany animal sounds.</a:t>
            </a:r>
          </a:p>
          <a:p>
            <a:r>
              <a:rPr lang="en-GB" b="0" dirty="0"/>
              <a:t>Try using thinking voices for the words and only perform the sounds and actions. Can they perform them accurately together? How can they ensure that they keep together? (use of “musical eyes” for non-verbal communication and visual beat keeping)</a:t>
            </a:r>
          </a:p>
        </p:txBody>
      </p:sp>
      <p:sp>
        <p:nvSpPr>
          <p:cNvPr id="4" name="Slide Number Placeholder 3"/>
          <p:cNvSpPr>
            <a:spLocks noGrp="1"/>
          </p:cNvSpPr>
          <p:nvPr>
            <p:ph type="sldNum" sz="quarter" idx="5"/>
          </p:nvPr>
        </p:nvSpPr>
        <p:spPr/>
        <p:txBody>
          <a:bodyPr/>
          <a:lstStyle/>
          <a:p>
            <a:fld id="{2E113240-67BD-431C-B94E-27AA7ABCF15A}" type="slidenum">
              <a:rPr lang="en-GB" smtClean="0"/>
              <a:t>36</a:t>
            </a:fld>
            <a:endParaRPr lang="en-GB" dirty="0"/>
          </a:p>
        </p:txBody>
      </p:sp>
    </p:spTree>
    <p:extLst>
      <p:ext uri="{BB962C8B-B14F-4D97-AF65-F5344CB8AC3E}">
        <p14:creationId xmlns:p14="http://schemas.microsoft.com/office/powerpoint/2010/main" val="81501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2067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37</a:t>
            </a:fld>
            <a:endParaRPr lang="en-GB" dirty="0"/>
          </a:p>
        </p:txBody>
      </p:sp>
    </p:spTree>
    <p:extLst>
      <p:ext uri="{BB962C8B-B14F-4D97-AF65-F5344CB8AC3E}">
        <p14:creationId xmlns:p14="http://schemas.microsoft.com/office/powerpoint/2010/main" val="166324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271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6</a:t>
            </a:fld>
            <a:endParaRPr lang="en-GB" dirty="0"/>
          </a:p>
        </p:txBody>
      </p:sp>
    </p:spTree>
    <p:extLst>
      <p:ext uri="{BB962C8B-B14F-4D97-AF65-F5344CB8AC3E}">
        <p14:creationId xmlns:p14="http://schemas.microsoft.com/office/powerpoint/2010/main" val="265776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7</a:t>
            </a:fld>
            <a:endParaRPr lang="en-GB" dirty="0"/>
          </a:p>
        </p:txBody>
      </p:sp>
    </p:spTree>
    <p:extLst>
      <p:ext uri="{BB962C8B-B14F-4D97-AF65-F5344CB8AC3E}">
        <p14:creationId xmlns:p14="http://schemas.microsoft.com/office/powerpoint/2010/main" val="399407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9</a:t>
            </a:fld>
            <a:endParaRPr lang="en-GB" dirty="0"/>
          </a:p>
        </p:txBody>
      </p:sp>
    </p:spTree>
    <p:extLst>
      <p:ext uri="{BB962C8B-B14F-4D97-AF65-F5344CB8AC3E}">
        <p14:creationId xmlns:p14="http://schemas.microsoft.com/office/powerpoint/2010/main" val="236886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113240-67BD-431C-B94E-27AA7ABCF15A}" type="slidenum">
              <a:rPr lang="en-GB" smtClean="0"/>
              <a:t>11</a:t>
            </a:fld>
            <a:endParaRPr lang="en-GB" dirty="0"/>
          </a:p>
        </p:txBody>
      </p:sp>
    </p:spTree>
    <p:extLst>
      <p:ext uri="{BB962C8B-B14F-4D97-AF65-F5344CB8AC3E}">
        <p14:creationId xmlns:p14="http://schemas.microsoft.com/office/powerpoint/2010/main" val="96592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597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38B6E9"/>
                </a:soli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Tree>
    <p:extLst>
      <p:ext uri="{BB962C8B-B14F-4D97-AF65-F5344CB8AC3E}">
        <p14:creationId xmlns:p14="http://schemas.microsoft.com/office/powerpoint/2010/main" val="24588464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11" name="Rectangle 10"/>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1" y="0"/>
            <a:ext cx="6221445" cy="6858000"/>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6" y="1447801"/>
            <a:ext cx="4241090"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pic>
        <p:nvPicPr>
          <p:cNvPr id="8" name="Picture 8">
            <a:extLst>
              <a:ext uri="{FF2B5EF4-FFF2-40B4-BE49-F238E27FC236}">
                <a16:creationId xmlns:a16="http://schemas.microsoft.com/office/drawing/2014/main" id="{1BFD9657-634A-4571-B444-96B81C79C2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Tree>
    <p:extLst>
      <p:ext uri="{BB962C8B-B14F-4D97-AF65-F5344CB8AC3E}">
        <p14:creationId xmlns:p14="http://schemas.microsoft.com/office/powerpoint/2010/main" val="186798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rgbClr val="38B6E9"/>
                </a:soli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1" y="0"/>
            <a:ext cx="12192000" cy="230909"/>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solidFill>
                <a:srgbClr val="EB2227"/>
              </a:solidFill>
              <a:ea typeface="Segoe UI" pitchFamily="34" charset="0"/>
              <a:cs typeface="Segoe UI" pitchFamily="34" charset="0"/>
            </a:endParaRPr>
          </a:p>
        </p:txBody>
      </p:sp>
      <p:sp>
        <p:nvSpPr>
          <p:cNvPr id="10" name="Title 2"/>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Tree>
    <p:extLst>
      <p:ext uri="{BB962C8B-B14F-4D97-AF65-F5344CB8AC3E}">
        <p14:creationId xmlns:p14="http://schemas.microsoft.com/office/powerpoint/2010/main" val="27924216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5968968" y="0"/>
            <a:ext cx="6223032" cy="6858000"/>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
        <p:nvSpPr>
          <p:cNvPr id="8" name="Text Box 11">
            <a:extLst>
              <a:ext uri="{FF2B5EF4-FFF2-40B4-BE49-F238E27FC236}">
                <a16:creationId xmlns:a16="http://schemas.microsoft.com/office/drawing/2014/main" id="{802B19E2-221E-4E4E-AE02-468F8E801121}"/>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Tree>
    <p:extLst>
      <p:ext uri="{BB962C8B-B14F-4D97-AF65-F5344CB8AC3E}">
        <p14:creationId xmlns:p14="http://schemas.microsoft.com/office/powerpoint/2010/main" val="27527480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7" name="Slide Number Placeholder 9"/>
          <p:cNvSpPr txBox="1">
            <a:spLocks/>
          </p:cNvSpPr>
          <p:nvPr userDrawn="1"/>
        </p:nvSpPr>
        <p:spPr>
          <a:xfrm>
            <a:off x="469326" y="6414015"/>
            <a:ext cx="475700" cy="219456"/>
          </a:xfrm>
          <a:prstGeom prst="rect">
            <a:avLst/>
          </a:prstGeom>
        </p:spPr>
        <p:txBody>
          <a:bodyPr lIns="121899" tIns="60949" rIns="121899" bIns="60949" anchor="ctr"/>
          <a:lstStyle>
            <a:defPPr>
              <a:defRPr lang="en-US"/>
            </a:defPPr>
            <a:lvl1pPr marL="0" algn="l" defTabSz="914363" rtl="0" eaLnBrk="1" latinLnBrk="0" hangingPunct="1">
              <a:defRPr sz="1200" kern="1200">
                <a:solidFill>
                  <a:schemeClr val="bg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727B4C2D-45E2-4621-8491-2995EB46A674}" type="slidenum">
              <a:rPr lang="en-US" sz="1200" smtClean="0"/>
              <a:pPr/>
              <a:t>‹#›</a:t>
            </a:fld>
            <a:endParaRPr lang="en-US" sz="1200" dirty="0"/>
          </a:p>
        </p:txBody>
      </p:sp>
    </p:spTree>
    <p:extLst>
      <p:ext uri="{BB962C8B-B14F-4D97-AF65-F5344CB8AC3E}">
        <p14:creationId xmlns:p14="http://schemas.microsoft.com/office/powerpoint/2010/main" val="9691045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FF37C4-EFA6-418F-9961-DFA44AF8C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AFEE8150-A056-42E7-9D3A-28F7DAE98BF1}"/>
              </a:ext>
            </a:extLst>
          </p:cNvPr>
          <p:cNvSpPr txBox="1"/>
          <p:nvPr userDrawn="1"/>
        </p:nvSpPr>
        <p:spPr>
          <a:xfrm>
            <a:off x="4752975" y="6305550"/>
            <a:ext cx="2686050" cy="184666"/>
          </a:xfrm>
          <a:prstGeom prst="rect">
            <a:avLst/>
          </a:prstGeom>
          <a:noFill/>
        </p:spPr>
        <p:txBody>
          <a:bodyPr wrap="square" lIns="0" tIns="0" rIns="0" bIns="0" rtlCol="0">
            <a:spAutoFit/>
          </a:bodyPr>
          <a:lstStyle/>
          <a:p>
            <a:pPr algn="ctr"/>
            <a:r>
              <a:rPr lang="en-GB" sz="1200" spc="-70" dirty="0">
                <a:gradFill>
                  <a:gsLst>
                    <a:gs pos="2917">
                      <a:schemeClr val="bg2"/>
                    </a:gs>
                    <a:gs pos="95000">
                      <a:schemeClr val="bg2"/>
                    </a:gs>
                  </a:gsLst>
                  <a:lin ang="5400000" scaled="0"/>
                </a:gradFill>
              </a:rPr>
              <a:t>© Hertfordshire Music Service 2021</a:t>
            </a:r>
          </a:p>
        </p:txBody>
      </p:sp>
    </p:spTree>
    <p:extLst>
      <p:ext uri="{BB962C8B-B14F-4D97-AF65-F5344CB8AC3E}">
        <p14:creationId xmlns:p14="http://schemas.microsoft.com/office/powerpoint/2010/main" val="31935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D527-022B-4577-91BD-823DD36C7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683034-E7ED-4F99-B4B5-DE5865D567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021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689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8780-0C09-446A-8AAA-C57A04A43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41C0E9-BEC6-4E2F-9B7A-D7F2199B1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2847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481E-009E-4626-BB68-E4099A9EA8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8984E5-A219-4B0D-98CE-F6FCCF211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0036C7-1175-4237-A96E-6D7F7DF5A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808A74-A168-4D3A-9CD3-598B88E5C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5C8958-A840-46C1-B68F-2E0278D365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2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atin typeface="+mj-lt"/>
              </a:defRPr>
            </a:lvl2pPr>
            <a:lvl3pPr marL="685800" indent="-165100">
              <a:tabLst/>
              <a:defRPr sz="2000">
                <a:latin typeface="+mj-lt"/>
              </a:defRPr>
            </a:lvl3pPr>
            <a:lvl4pPr marL="863600" indent="-177800">
              <a:defRPr>
                <a:latin typeface="+mj-lt"/>
              </a:defRPr>
            </a:lvl4pPr>
            <a:lvl5pPr marL="1028700" indent="-165100">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9563" y="1447801"/>
            <a:ext cx="5396365"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j-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j-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j-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10" name="Rectangle 9"/>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15265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437609"/>
            <a:ext cx="11151917" cy="747897"/>
          </a:xfrm>
        </p:spPr>
        <p:txBody>
          <a:bodyPr/>
          <a:lstStyle>
            <a:lvl1pPr>
              <a:defRPr>
                <a:solidFill>
                  <a:srgbClr val="EB2227"/>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rgbClr val="38B6E9"/>
                </a:solidFill>
                <a:latin typeface="+mj-lt"/>
              </a:defRPr>
            </a:lvl1pPr>
            <a:lvl2pPr marL="0" indent="0">
              <a:buNone/>
              <a:defRPr sz="2000">
                <a:latin typeface="+mj-lt"/>
              </a:defRPr>
            </a:lvl2pPr>
            <a:lvl3pPr marL="233363" indent="0">
              <a:buNone/>
              <a:defRPr sz="2000">
                <a:latin typeface="+mj-lt"/>
              </a:defRPr>
            </a:lvl3pPr>
            <a:lvl4pPr marL="457200" indent="0">
              <a:buNone/>
              <a:defRPr sz="2000">
                <a:latin typeface="+mj-lt"/>
              </a:defRPr>
            </a:lvl4pPr>
            <a:lvl5pPr marL="693738" indent="0">
              <a:buNone/>
              <a:defRPr sz="2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rgbClr val="38B6E9"/>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11" name="Rectangle 10"/>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759742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solidFill>
                  <a:srgbClr val="EB2227"/>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sp>
        <p:nvSpPr>
          <p:cNvPr id="11" name="Rectangle 10"/>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04936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solidFill>
                  <a:srgbClr val="38B6E9"/>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
        <p:nvSpPr>
          <p:cNvPr id="8" name="Rectangle 7"/>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898040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7" y="1"/>
            <a:ext cx="12201527" cy="3222171"/>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05760"/>
            <a:ext cx="9736287"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20834" y="3687162"/>
            <a:ext cx="9452240"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cxnSp>
        <p:nvCxnSpPr>
          <p:cNvPr id="8" name="Straight Connector 7"/>
          <p:cNvCxnSpPr/>
          <p:nvPr userDrawn="1"/>
        </p:nvCxnSpPr>
        <p:spPr>
          <a:xfrm>
            <a:off x="-18075" y="3196533"/>
            <a:ext cx="12211055" cy="0"/>
          </a:xfrm>
          <a:prstGeom prst="line">
            <a:avLst/>
          </a:prstGeom>
          <a:ln w="76200">
            <a:solidFill>
              <a:srgbClr val="FFD1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E523799A-6E6A-4C9C-B688-9ABED382CE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
        <p:nvSpPr>
          <p:cNvPr id="9" name="Text Box 11">
            <a:extLst>
              <a:ext uri="{FF2B5EF4-FFF2-40B4-BE49-F238E27FC236}">
                <a16:creationId xmlns:a16="http://schemas.microsoft.com/office/drawing/2014/main" id="{B2174823-AE2B-448F-93F9-BA287982C54C}"/>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
        <p:nvSpPr>
          <p:cNvPr id="11" name="Freeform: Shape 10">
            <a:extLst>
              <a:ext uri="{FF2B5EF4-FFF2-40B4-BE49-F238E27FC236}">
                <a16:creationId xmlns:a16="http://schemas.microsoft.com/office/drawing/2014/main" id="{83C08022-0D99-41A7-9ED1-627FBFCF0A9E}"/>
              </a:ext>
            </a:extLst>
          </p:cNvPr>
          <p:cNvSpPr>
            <a:spLocks noChangeAspect="1"/>
          </p:cNvSpPr>
          <p:nvPr userDrawn="1"/>
        </p:nvSpPr>
        <p:spPr bwMode="auto">
          <a:xfrm>
            <a:off x="-2" y="5499100"/>
            <a:ext cx="12192001" cy="262467"/>
          </a:xfrm>
          <a:custGeom>
            <a:avLst/>
            <a:gdLst>
              <a:gd name="connsiteX0" fmla="*/ 0 w 9144000"/>
              <a:gd name="connsiteY0" fmla="*/ 166511 h 185561"/>
              <a:gd name="connsiteX1" fmla="*/ 501650 w 9144000"/>
              <a:gd name="connsiteY1" fmla="*/ 128411 h 185561"/>
              <a:gd name="connsiteX2" fmla="*/ 1371600 w 9144000"/>
              <a:gd name="connsiteY2" fmla="*/ 83961 h 185561"/>
              <a:gd name="connsiteX3" fmla="*/ 2133600 w 9144000"/>
              <a:gd name="connsiteY3" fmla="*/ 45861 h 185561"/>
              <a:gd name="connsiteX4" fmla="*/ 2597150 w 9144000"/>
              <a:gd name="connsiteY4" fmla="*/ 33161 h 185561"/>
              <a:gd name="connsiteX5" fmla="*/ 3219450 w 9144000"/>
              <a:gd name="connsiteY5" fmla="*/ 20461 h 185561"/>
              <a:gd name="connsiteX6" fmla="*/ 4121150 w 9144000"/>
              <a:gd name="connsiteY6" fmla="*/ 1411 h 185561"/>
              <a:gd name="connsiteX7" fmla="*/ 4711700 w 9144000"/>
              <a:gd name="connsiteY7" fmla="*/ 1411 h 185561"/>
              <a:gd name="connsiteX8" fmla="*/ 5410200 w 9144000"/>
              <a:gd name="connsiteY8" fmla="*/ 7761 h 185561"/>
              <a:gd name="connsiteX9" fmla="*/ 6057900 w 9144000"/>
              <a:gd name="connsiteY9" fmla="*/ 7761 h 185561"/>
              <a:gd name="connsiteX10" fmla="*/ 6692900 w 9144000"/>
              <a:gd name="connsiteY10" fmla="*/ 14111 h 185561"/>
              <a:gd name="connsiteX11" fmla="*/ 7340600 w 9144000"/>
              <a:gd name="connsiteY11" fmla="*/ 58561 h 185561"/>
              <a:gd name="connsiteX12" fmla="*/ 7912100 w 9144000"/>
              <a:gd name="connsiteY12" fmla="*/ 90311 h 185561"/>
              <a:gd name="connsiteX13" fmla="*/ 8356600 w 9144000"/>
              <a:gd name="connsiteY13" fmla="*/ 122061 h 185561"/>
              <a:gd name="connsiteX14" fmla="*/ 8712200 w 9144000"/>
              <a:gd name="connsiteY14" fmla="*/ 147461 h 185561"/>
              <a:gd name="connsiteX15" fmla="*/ 9144000 w 9144000"/>
              <a:gd name="connsiteY15" fmla="*/ 185561 h 185561"/>
              <a:gd name="connsiteX16" fmla="*/ 9144000 w 9144000"/>
              <a:gd name="connsiteY16" fmla="*/ 185561 h 185561"/>
              <a:gd name="connsiteX17" fmla="*/ 9144000 w 9144000"/>
              <a:gd name="connsiteY17" fmla="*/ 185561 h 185561"/>
              <a:gd name="connsiteX0" fmla="*/ 0 w 9144000"/>
              <a:gd name="connsiteY0" fmla="*/ 184150 h 203200"/>
              <a:gd name="connsiteX1" fmla="*/ 501650 w 9144000"/>
              <a:gd name="connsiteY1" fmla="*/ 146050 h 203200"/>
              <a:gd name="connsiteX2" fmla="*/ 1371600 w 9144000"/>
              <a:gd name="connsiteY2" fmla="*/ 101600 h 203200"/>
              <a:gd name="connsiteX3" fmla="*/ 2133600 w 9144000"/>
              <a:gd name="connsiteY3" fmla="*/ 63500 h 203200"/>
              <a:gd name="connsiteX4" fmla="*/ 2597150 w 9144000"/>
              <a:gd name="connsiteY4" fmla="*/ 50800 h 203200"/>
              <a:gd name="connsiteX5" fmla="*/ 3219450 w 9144000"/>
              <a:gd name="connsiteY5" fmla="*/ 38100 h 203200"/>
              <a:gd name="connsiteX6" fmla="*/ 4121150 w 9144000"/>
              <a:gd name="connsiteY6" fmla="*/ 19050 h 203200"/>
              <a:gd name="connsiteX7" fmla="*/ 4711700 w 9144000"/>
              <a:gd name="connsiteY7" fmla="*/ 19050 h 203200"/>
              <a:gd name="connsiteX8" fmla="*/ 5416550 w 9144000"/>
              <a:gd name="connsiteY8" fmla="*/ 0 h 203200"/>
              <a:gd name="connsiteX9" fmla="*/ 6057900 w 9144000"/>
              <a:gd name="connsiteY9" fmla="*/ 25400 h 203200"/>
              <a:gd name="connsiteX10" fmla="*/ 6692900 w 9144000"/>
              <a:gd name="connsiteY10" fmla="*/ 31750 h 203200"/>
              <a:gd name="connsiteX11" fmla="*/ 7340600 w 9144000"/>
              <a:gd name="connsiteY11" fmla="*/ 76200 h 203200"/>
              <a:gd name="connsiteX12" fmla="*/ 7912100 w 9144000"/>
              <a:gd name="connsiteY12" fmla="*/ 107950 h 203200"/>
              <a:gd name="connsiteX13" fmla="*/ 8356600 w 9144000"/>
              <a:gd name="connsiteY13" fmla="*/ 139700 h 203200"/>
              <a:gd name="connsiteX14" fmla="*/ 8712200 w 9144000"/>
              <a:gd name="connsiteY14" fmla="*/ 165100 h 203200"/>
              <a:gd name="connsiteX15" fmla="*/ 9144000 w 9144000"/>
              <a:gd name="connsiteY15" fmla="*/ 203200 h 203200"/>
              <a:gd name="connsiteX16" fmla="*/ 9144000 w 9144000"/>
              <a:gd name="connsiteY16" fmla="*/ 203200 h 203200"/>
              <a:gd name="connsiteX17" fmla="*/ 9144000 w 9144000"/>
              <a:gd name="connsiteY17" fmla="*/ 203200 h 203200"/>
              <a:gd name="connsiteX0" fmla="*/ 0 w 9144000"/>
              <a:gd name="connsiteY0" fmla="*/ 184405 h 203455"/>
              <a:gd name="connsiteX1" fmla="*/ 501650 w 9144000"/>
              <a:gd name="connsiteY1" fmla="*/ 146305 h 203455"/>
              <a:gd name="connsiteX2" fmla="*/ 1371600 w 9144000"/>
              <a:gd name="connsiteY2" fmla="*/ 101855 h 203455"/>
              <a:gd name="connsiteX3" fmla="*/ 2133600 w 9144000"/>
              <a:gd name="connsiteY3" fmla="*/ 63755 h 203455"/>
              <a:gd name="connsiteX4" fmla="*/ 2597150 w 9144000"/>
              <a:gd name="connsiteY4" fmla="*/ 51055 h 203455"/>
              <a:gd name="connsiteX5" fmla="*/ 3219450 w 9144000"/>
              <a:gd name="connsiteY5" fmla="*/ 38355 h 203455"/>
              <a:gd name="connsiteX6" fmla="*/ 4121150 w 9144000"/>
              <a:gd name="connsiteY6" fmla="*/ 19305 h 203455"/>
              <a:gd name="connsiteX7" fmla="*/ 4718050 w 9144000"/>
              <a:gd name="connsiteY7" fmla="*/ 12955 h 203455"/>
              <a:gd name="connsiteX8" fmla="*/ 5416550 w 9144000"/>
              <a:gd name="connsiteY8" fmla="*/ 255 h 203455"/>
              <a:gd name="connsiteX9" fmla="*/ 6057900 w 9144000"/>
              <a:gd name="connsiteY9" fmla="*/ 25655 h 203455"/>
              <a:gd name="connsiteX10" fmla="*/ 6692900 w 9144000"/>
              <a:gd name="connsiteY10" fmla="*/ 32005 h 203455"/>
              <a:gd name="connsiteX11" fmla="*/ 7340600 w 9144000"/>
              <a:gd name="connsiteY11" fmla="*/ 76455 h 203455"/>
              <a:gd name="connsiteX12" fmla="*/ 7912100 w 9144000"/>
              <a:gd name="connsiteY12" fmla="*/ 108205 h 203455"/>
              <a:gd name="connsiteX13" fmla="*/ 8356600 w 9144000"/>
              <a:gd name="connsiteY13" fmla="*/ 139955 h 203455"/>
              <a:gd name="connsiteX14" fmla="*/ 8712200 w 9144000"/>
              <a:gd name="connsiteY14" fmla="*/ 165355 h 203455"/>
              <a:gd name="connsiteX15" fmla="*/ 9144000 w 9144000"/>
              <a:gd name="connsiteY15" fmla="*/ 203455 h 203455"/>
              <a:gd name="connsiteX16" fmla="*/ 9144000 w 9144000"/>
              <a:gd name="connsiteY16" fmla="*/ 203455 h 203455"/>
              <a:gd name="connsiteX17" fmla="*/ 9144000 w 9144000"/>
              <a:gd name="connsiteY17" fmla="*/ 203455 h 203455"/>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905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270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196850">
                <a:moveTo>
                  <a:pt x="0" y="177800"/>
                </a:moveTo>
                <a:cubicBezTo>
                  <a:pt x="136525" y="165629"/>
                  <a:pt x="501650" y="139700"/>
                  <a:pt x="501650" y="139700"/>
                </a:cubicBezTo>
                <a:lnTo>
                  <a:pt x="1371600" y="95250"/>
                </a:lnTo>
                <a:lnTo>
                  <a:pt x="2133600" y="57150"/>
                </a:lnTo>
                <a:cubicBezTo>
                  <a:pt x="2337858" y="48683"/>
                  <a:pt x="2597150" y="44450"/>
                  <a:pt x="2597150" y="44450"/>
                </a:cubicBezTo>
                <a:lnTo>
                  <a:pt x="3219450" y="31750"/>
                </a:lnTo>
                <a:lnTo>
                  <a:pt x="4121150" y="12700"/>
                </a:lnTo>
                <a:lnTo>
                  <a:pt x="4718050" y="6350"/>
                </a:lnTo>
                <a:lnTo>
                  <a:pt x="5416550" y="0"/>
                </a:lnTo>
                <a:cubicBezTo>
                  <a:pt x="5639858" y="1058"/>
                  <a:pt x="5845175" y="8467"/>
                  <a:pt x="6057900" y="12700"/>
                </a:cubicBezTo>
                <a:cubicBezTo>
                  <a:pt x="6269567" y="16933"/>
                  <a:pt x="6479117" y="15875"/>
                  <a:pt x="6692900" y="25400"/>
                </a:cubicBezTo>
                <a:cubicBezTo>
                  <a:pt x="6906683" y="34925"/>
                  <a:pt x="7340600" y="69850"/>
                  <a:pt x="7340600" y="69850"/>
                </a:cubicBezTo>
                <a:lnTo>
                  <a:pt x="7912100" y="101600"/>
                </a:lnTo>
                <a:lnTo>
                  <a:pt x="8356600" y="133350"/>
                </a:lnTo>
                <a:lnTo>
                  <a:pt x="8712200" y="158750"/>
                </a:lnTo>
                <a:lnTo>
                  <a:pt x="9144000" y="196850"/>
                </a:lnTo>
                <a:lnTo>
                  <a:pt x="9144000" y="196850"/>
                </a:lnTo>
                <a:lnTo>
                  <a:pt x="9144000" y="196850"/>
                </a:lnTo>
              </a:path>
            </a:pathLst>
          </a:custGeom>
          <a:noFill/>
          <a:ln w="28575" cap="flat" cmpd="sng" algn="ctr">
            <a:solidFill>
              <a:srgbClr val="959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897782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0" y="1"/>
            <a:ext cx="12201527" cy="685799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79503" y="2315651"/>
            <a:ext cx="11023465" cy="1661993"/>
          </a:xfrm>
          <a:prstGeom prst="rect">
            <a:avLst/>
          </a:prstGeom>
        </p:spPr>
        <p:txBody>
          <a:bodyPr>
            <a:noAutofit/>
          </a:bodyPr>
          <a:lstStyle>
            <a:lvl1pPr marL="0" indent="0" algn="ctr">
              <a:buNone/>
              <a:defRPr sz="4000" b="1"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Tree>
    <p:extLst>
      <p:ext uri="{BB962C8B-B14F-4D97-AF65-F5344CB8AC3E}">
        <p14:creationId xmlns:p14="http://schemas.microsoft.com/office/powerpoint/2010/main" val="41242583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lor Block Header on Left &amp; Text on Right ">
    <p:bg>
      <p:bgPr>
        <a:solidFill>
          <a:srgbClr val="AB1738"/>
        </a:solidFill>
        <a:effectLst/>
      </p:bgPr>
    </p:bg>
    <p:spTree>
      <p:nvGrpSpPr>
        <p:cNvPr id="1" name=""/>
        <p:cNvGrpSpPr/>
        <p:nvPr/>
      </p:nvGrpSpPr>
      <p:grpSpPr>
        <a:xfrm>
          <a:off x="0" y="0"/>
          <a:ext cx="0" cy="0"/>
          <a:chOff x="0" y="0"/>
          <a:chExt cx="0" cy="0"/>
        </a:xfrm>
      </p:grpSpPr>
      <p:sp>
        <p:nvSpPr>
          <p:cNvPr id="10" name="Rectangle 9"/>
          <p:cNvSpPr/>
          <p:nvPr userDrawn="1"/>
        </p:nvSpPr>
        <p:spPr bwMode="white">
          <a:xfrm>
            <a:off x="-9527" y="0"/>
            <a:ext cx="1220152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7" y="1"/>
            <a:ext cx="12201527" cy="6857999"/>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79503" y="2315651"/>
            <a:ext cx="11023465" cy="1661993"/>
          </a:xfrm>
          <a:prstGeom prst="rect">
            <a:avLst/>
          </a:prstGeom>
        </p:spPr>
        <p:txBody>
          <a:bodyPr>
            <a:noAutofit/>
          </a:bodyPr>
          <a:lstStyle>
            <a:lvl1pPr marL="0" indent="0" algn="ctr">
              <a:buNone/>
              <a:defRPr sz="4000" b="1"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Tree>
    <p:extLst>
      <p:ext uri="{BB962C8B-B14F-4D97-AF65-F5344CB8AC3E}">
        <p14:creationId xmlns:p14="http://schemas.microsoft.com/office/powerpoint/2010/main" val="11201996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0" y="-51333"/>
            <a:ext cx="12201527" cy="3222171"/>
          </a:xfrm>
          <a:prstGeom prst="rect">
            <a:avLst/>
          </a:prstGeom>
          <a:solidFill>
            <a:srgbClr val="AB1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05760"/>
            <a:ext cx="9736287"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520834" y="3687162"/>
            <a:ext cx="9452240"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cxnSp>
        <p:nvCxnSpPr>
          <p:cNvPr id="8" name="Straight Connector 7"/>
          <p:cNvCxnSpPr/>
          <p:nvPr userDrawn="1"/>
        </p:nvCxnSpPr>
        <p:spPr>
          <a:xfrm>
            <a:off x="-18075" y="3196533"/>
            <a:ext cx="12211055" cy="0"/>
          </a:xfrm>
          <a:prstGeom prst="line">
            <a:avLst/>
          </a:prstGeom>
          <a:ln w="76200">
            <a:solidFill>
              <a:srgbClr val="FFD1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6615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620491"/>
            <a:ext cx="11151917"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520836" y="170906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bwMode="auto">
          <a:xfrm>
            <a:off x="1" y="0"/>
            <a:ext cx="12192000" cy="230909"/>
          </a:xfrm>
          <a:prstGeom prst="rect">
            <a:avLst/>
          </a:prstGeom>
          <a:solidFill>
            <a:srgbClr val="0081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8">
            <a:extLst>
              <a:ext uri="{FF2B5EF4-FFF2-40B4-BE49-F238E27FC236}">
                <a16:creationId xmlns:a16="http://schemas.microsoft.com/office/drawing/2014/main" id="{56F39E9B-E8B7-41CE-9BFB-51305EBCBF4C}"/>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10081961" y="5677992"/>
            <a:ext cx="1589204" cy="1180008"/>
          </a:xfrm>
          <a:prstGeom prst="rect">
            <a:avLst/>
          </a:prstGeom>
          <a:noFill/>
          <a:ln>
            <a:noFill/>
          </a:ln>
          <a:effectLst/>
        </p:spPr>
      </p:pic>
      <p:sp>
        <p:nvSpPr>
          <p:cNvPr id="9" name="Text Box 11">
            <a:extLst>
              <a:ext uri="{FF2B5EF4-FFF2-40B4-BE49-F238E27FC236}">
                <a16:creationId xmlns:a16="http://schemas.microsoft.com/office/drawing/2014/main" id="{5E695AA3-26FE-4589-BCC6-541B3F30E8B7}"/>
              </a:ext>
            </a:extLst>
          </p:cNvPr>
          <p:cNvSpPr txBox="1">
            <a:spLocks noChangeArrowheads="1"/>
          </p:cNvSpPr>
          <p:nvPr userDrawn="1"/>
        </p:nvSpPr>
        <p:spPr bwMode="auto">
          <a:xfrm>
            <a:off x="519248" y="6237509"/>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
        <p:nvSpPr>
          <p:cNvPr id="10" name="Freeform: Shape 9">
            <a:extLst>
              <a:ext uri="{FF2B5EF4-FFF2-40B4-BE49-F238E27FC236}">
                <a16:creationId xmlns:a16="http://schemas.microsoft.com/office/drawing/2014/main" id="{5E390C9A-8B7B-48C7-ABD2-3C145309B760}"/>
              </a:ext>
            </a:extLst>
          </p:cNvPr>
          <p:cNvSpPr>
            <a:spLocks noChangeAspect="1"/>
          </p:cNvSpPr>
          <p:nvPr userDrawn="1"/>
        </p:nvSpPr>
        <p:spPr bwMode="auto">
          <a:xfrm>
            <a:off x="-2" y="5499100"/>
            <a:ext cx="12192001" cy="262467"/>
          </a:xfrm>
          <a:custGeom>
            <a:avLst/>
            <a:gdLst>
              <a:gd name="connsiteX0" fmla="*/ 0 w 9144000"/>
              <a:gd name="connsiteY0" fmla="*/ 166511 h 185561"/>
              <a:gd name="connsiteX1" fmla="*/ 501650 w 9144000"/>
              <a:gd name="connsiteY1" fmla="*/ 128411 h 185561"/>
              <a:gd name="connsiteX2" fmla="*/ 1371600 w 9144000"/>
              <a:gd name="connsiteY2" fmla="*/ 83961 h 185561"/>
              <a:gd name="connsiteX3" fmla="*/ 2133600 w 9144000"/>
              <a:gd name="connsiteY3" fmla="*/ 45861 h 185561"/>
              <a:gd name="connsiteX4" fmla="*/ 2597150 w 9144000"/>
              <a:gd name="connsiteY4" fmla="*/ 33161 h 185561"/>
              <a:gd name="connsiteX5" fmla="*/ 3219450 w 9144000"/>
              <a:gd name="connsiteY5" fmla="*/ 20461 h 185561"/>
              <a:gd name="connsiteX6" fmla="*/ 4121150 w 9144000"/>
              <a:gd name="connsiteY6" fmla="*/ 1411 h 185561"/>
              <a:gd name="connsiteX7" fmla="*/ 4711700 w 9144000"/>
              <a:gd name="connsiteY7" fmla="*/ 1411 h 185561"/>
              <a:gd name="connsiteX8" fmla="*/ 5410200 w 9144000"/>
              <a:gd name="connsiteY8" fmla="*/ 7761 h 185561"/>
              <a:gd name="connsiteX9" fmla="*/ 6057900 w 9144000"/>
              <a:gd name="connsiteY9" fmla="*/ 7761 h 185561"/>
              <a:gd name="connsiteX10" fmla="*/ 6692900 w 9144000"/>
              <a:gd name="connsiteY10" fmla="*/ 14111 h 185561"/>
              <a:gd name="connsiteX11" fmla="*/ 7340600 w 9144000"/>
              <a:gd name="connsiteY11" fmla="*/ 58561 h 185561"/>
              <a:gd name="connsiteX12" fmla="*/ 7912100 w 9144000"/>
              <a:gd name="connsiteY12" fmla="*/ 90311 h 185561"/>
              <a:gd name="connsiteX13" fmla="*/ 8356600 w 9144000"/>
              <a:gd name="connsiteY13" fmla="*/ 122061 h 185561"/>
              <a:gd name="connsiteX14" fmla="*/ 8712200 w 9144000"/>
              <a:gd name="connsiteY14" fmla="*/ 147461 h 185561"/>
              <a:gd name="connsiteX15" fmla="*/ 9144000 w 9144000"/>
              <a:gd name="connsiteY15" fmla="*/ 185561 h 185561"/>
              <a:gd name="connsiteX16" fmla="*/ 9144000 w 9144000"/>
              <a:gd name="connsiteY16" fmla="*/ 185561 h 185561"/>
              <a:gd name="connsiteX17" fmla="*/ 9144000 w 9144000"/>
              <a:gd name="connsiteY17" fmla="*/ 185561 h 185561"/>
              <a:gd name="connsiteX0" fmla="*/ 0 w 9144000"/>
              <a:gd name="connsiteY0" fmla="*/ 184150 h 203200"/>
              <a:gd name="connsiteX1" fmla="*/ 501650 w 9144000"/>
              <a:gd name="connsiteY1" fmla="*/ 146050 h 203200"/>
              <a:gd name="connsiteX2" fmla="*/ 1371600 w 9144000"/>
              <a:gd name="connsiteY2" fmla="*/ 101600 h 203200"/>
              <a:gd name="connsiteX3" fmla="*/ 2133600 w 9144000"/>
              <a:gd name="connsiteY3" fmla="*/ 63500 h 203200"/>
              <a:gd name="connsiteX4" fmla="*/ 2597150 w 9144000"/>
              <a:gd name="connsiteY4" fmla="*/ 50800 h 203200"/>
              <a:gd name="connsiteX5" fmla="*/ 3219450 w 9144000"/>
              <a:gd name="connsiteY5" fmla="*/ 38100 h 203200"/>
              <a:gd name="connsiteX6" fmla="*/ 4121150 w 9144000"/>
              <a:gd name="connsiteY6" fmla="*/ 19050 h 203200"/>
              <a:gd name="connsiteX7" fmla="*/ 4711700 w 9144000"/>
              <a:gd name="connsiteY7" fmla="*/ 19050 h 203200"/>
              <a:gd name="connsiteX8" fmla="*/ 5416550 w 9144000"/>
              <a:gd name="connsiteY8" fmla="*/ 0 h 203200"/>
              <a:gd name="connsiteX9" fmla="*/ 6057900 w 9144000"/>
              <a:gd name="connsiteY9" fmla="*/ 25400 h 203200"/>
              <a:gd name="connsiteX10" fmla="*/ 6692900 w 9144000"/>
              <a:gd name="connsiteY10" fmla="*/ 31750 h 203200"/>
              <a:gd name="connsiteX11" fmla="*/ 7340600 w 9144000"/>
              <a:gd name="connsiteY11" fmla="*/ 76200 h 203200"/>
              <a:gd name="connsiteX12" fmla="*/ 7912100 w 9144000"/>
              <a:gd name="connsiteY12" fmla="*/ 107950 h 203200"/>
              <a:gd name="connsiteX13" fmla="*/ 8356600 w 9144000"/>
              <a:gd name="connsiteY13" fmla="*/ 139700 h 203200"/>
              <a:gd name="connsiteX14" fmla="*/ 8712200 w 9144000"/>
              <a:gd name="connsiteY14" fmla="*/ 165100 h 203200"/>
              <a:gd name="connsiteX15" fmla="*/ 9144000 w 9144000"/>
              <a:gd name="connsiteY15" fmla="*/ 203200 h 203200"/>
              <a:gd name="connsiteX16" fmla="*/ 9144000 w 9144000"/>
              <a:gd name="connsiteY16" fmla="*/ 203200 h 203200"/>
              <a:gd name="connsiteX17" fmla="*/ 9144000 w 9144000"/>
              <a:gd name="connsiteY17" fmla="*/ 203200 h 203200"/>
              <a:gd name="connsiteX0" fmla="*/ 0 w 9144000"/>
              <a:gd name="connsiteY0" fmla="*/ 184405 h 203455"/>
              <a:gd name="connsiteX1" fmla="*/ 501650 w 9144000"/>
              <a:gd name="connsiteY1" fmla="*/ 146305 h 203455"/>
              <a:gd name="connsiteX2" fmla="*/ 1371600 w 9144000"/>
              <a:gd name="connsiteY2" fmla="*/ 101855 h 203455"/>
              <a:gd name="connsiteX3" fmla="*/ 2133600 w 9144000"/>
              <a:gd name="connsiteY3" fmla="*/ 63755 h 203455"/>
              <a:gd name="connsiteX4" fmla="*/ 2597150 w 9144000"/>
              <a:gd name="connsiteY4" fmla="*/ 51055 h 203455"/>
              <a:gd name="connsiteX5" fmla="*/ 3219450 w 9144000"/>
              <a:gd name="connsiteY5" fmla="*/ 38355 h 203455"/>
              <a:gd name="connsiteX6" fmla="*/ 4121150 w 9144000"/>
              <a:gd name="connsiteY6" fmla="*/ 19305 h 203455"/>
              <a:gd name="connsiteX7" fmla="*/ 4718050 w 9144000"/>
              <a:gd name="connsiteY7" fmla="*/ 12955 h 203455"/>
              <a:gd name="connsiteX8" fmla="*/ 5416550 w 9144000"/>
              <a:gd name="connsiteY8" fmla="*/ 255 h 203455"/>
              <a:gd name="connsiteX9" fmla="*/ 6057900 w 9144000"/>
              <a:gd name="connsiteY9" fmla="*/ 25655 h 203455"/>
              <a:gd name="connsiteX10" fmla="*/ 6692900 w 9144000"/>
              <a:gd name="connsiteY10" fmla="*/ 32005 h 203455"/>
              <a:gd name="connsiteX11" fmla="*/ 7340600 w 9144000"/>
              <a:gd name="connsiteY11" fmla="*/ 76455 h 203455"/>
              <a:gd name="connsiteX12" fmla="*/ 7912100 w 9144000"/>
              <a:gd name="connsiteY12" fmla="*/ 108205 h 203455"/>
              <a:gd name="connsiteX13" fmla="*/ 8356600 w 9144000"/>
              <a:gd name="connsiteY13" fmla="*/ 139955 h 203455"/>
              <a:gd name="connsiteX14" fmla="*/ 8712200 w 9144000"/>
              <a:gd name="connsiteY14" fmla="*/ 165355 h 203455"/>
              <a:gd name="connsiteX15" fmla="*/ 9144000 w 9144000"/>
              <a:gd name="connsiteY15" fmla="*/ 203455 h 203455"/>
              <a:gd name="connsiteX16" fmla="*/ 9144000 w 9144000"/>
              <a:gd name="connsiteY16" fmla="*/ 203455 h 203455"/>
              <a:gd name="connsiteX17" fmla="*/ 9144000 w 9144000"/>
              <a:gd name="connsiteY17" fmla="*/ 203455 h 203455"/>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905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 name="connsiteX0" fmla="*/ 0 w 9144000"/>
              <a:gd name="connsiteY0" fmla="*/ 177800 h 196850"/>
              <a:gd name="connsiteX1" fmla="*/ 501650 w 9144000"/>
              <a:gd name="connsiteY1" fmla="*/ 139700 h 196850"/>
              <a:gd name="connsiteX2" fmla="*/ 1371600 w 9144000"/>
              <a:gd name="connsiteY2" fmla="*/ 95250 h 196850"/>
              <a:gd name="connsiteX3" fmla="*/ 2133600 w 9144000"/>
              <a:gd name="connsiteY3" fmla="*/ 57150 h 196850"/>
              <a:gd name="connsiteX4" fmla="*/ 2597150 w 9144000"/>
              <a:gd name="connsiteY4" fmla="*/ 44450 h 196850"/>
              <a:gd name="connsiteX5" fmla="*/ 3219450 w 9144000"/>
              <a:gd name="connsiteY5" fmla="*/ 31750 h 196850"/>
              <a:gd name="connsiteX6" fmla="*/ 4121150 w 9144000"/>
              <a:gd name="connsiteY6" fmla="*/ 12700 h 196850"/>
              <a:gd name="connsiteX7" fmla="*/ 4718050 w 9144000"/>
              <a:gd name="connsiteY7" fmla="*/ 6350 h 196850"/>
              <a:gd name="connsiteX8" fmla="*/ 5416550 w 9144000"/>
              <a:gd name="connsiteY8" fmla="*/ 0 h 196850"/>
              <a:gd name="connsiteX9" fmla="*/ 6057900 w 9144000"/>
              <a:gd name="connsiteY9" fmla="*/ 12700 h 196850"/>
              <a:gd name="connsiteX10" fmla="*/ 6692900 w 9144000"/>
              <a:gd name="connsiteY10" fmla="*/ 25400 h 196850"/>
              <a:gd name="connsiteX11" fmla="*/ 7340600 w 9144000"/>
              <a:gd name="connsiteY11" fmla="*/ 69850 h 196850"/>
              <a:gd name="connsiteX12" fmla="*/ 7912100 w 9144000"/>
              <a:gd name="connsiteY12" fmla="*/ 101600 h 196850"/>
              <a:gd name="connsiteX13" fmla="*/ 8356600 w 9144000"/>
              <a:gd name="connsiteY13" fmla="*/ 133350 h 196850"/>
              <a:gd name="connsiteX14" fmla="*/ 8712200 w 9144000"/>
              <a:gd name="connsiteY14" fmla="*/ 158750 h 196850"/>
              <a:gd name="connsiteX15" fmla="*/ 9144000 w 9144000"/>
              <a:gd name="connsiteY15" fmla="*/ 196850 h 196850"/>
              <a:gd name="connsiteX16" fmla="*/ 9144000 w 9144000"/>
              <a:gd name="connsiteY16" fmla="*/ 196850 h 196850"/>
              <a:gd name="connsiteX17" fmla="*/ 9144000 w 9144000"/>
              <a:gd name="connsiteY1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196850">
                <a:moveTo>
                  <a:pt x="0" y="177800"/>
                </a:moveTo>
                <a:cubicBezTo>
                  <a:pt x="136525" y="165629"/>
                  <a:pt x="501650" y="139700"/>
                  <a:pt x="501650" y="139700"/>
                </a:cubicBezTo>
                <a:lnTo>
                  <a:pt x="1371600" y="95250"/>
                </a:lnTo>
                <a:lnTo>
                  <a:pt x="2133600" y="57150"/>
                </a:lnTo>
                <a:cubicBezTo>
                  <a:pt x="2337858" y="48683"/>
                  <a:pt x="2597150" y="44450"/>
                  <a:pt x="2597150" y="44450"/>
                </a:cubicBezTo>
                <a:lnTo>
                  <a:pt x="3219450" y="31750"/>
                </a:lnTo>
                <a:lnTo>
                  <a:pt x="4121150" y="12700"/>
                </a:lnTo>
                <a:lnTo>
                  <a:pt x="4718050" y="6350"/>
                </a:lnTo>
                <a:lnTo>
                  <a:pt x="5416550" y="0"/>
                </a:lnTo>
                <a:cubicBezTo>
                  <a:pt x="5639858" y="1058"/>
                  <a:pt x="5845175" y="8467"/>
                  <a:pt x="6057900" y="12700"/>
                </a:cubicBezTo>
                <a:cubicBezTo>
                  <a:pt x="6269567" y="16933"/>
                  <a:pt x="6479117" y="15875"/>
                  <a:pt x="6692900" y="25400"/>
                </a:cubicBezTo>
                <a:cubicBezTo>
                  <a:pt x="6906683" y="34925"/>
                  <a:pt x="7340600" y="69850"/>
                  <a:pt x="7340600" y="69850"/>
                </a:cubicBezTo>
                <a:lnTo>
                  <a:pt x="7912100" y="101600"/>
                </a:lnTo>
                <a:lnTo>
                  <a:pt x="8356600" y="133350"/>
                </a:lnTo>
                <a:lnTo>
                  <a:pt x="8712200" y="158750"/>
                </a:lnTo>
                <a:lnTo>
                  <a:pt x="9144000" y="196850"/>
                </a:lnTo>
                <a:lnTo>
                  <a:pt x="9144000" y="196850"/>
                </a:lnTo>
                <a:lnTo>
                  <a:pt x="9144000" y="196850"/>
                </a:lnTo>
              </a:path>
            </a:pathLst>
          </a:custGeom>
          <a:noFill/>
          <a:ln w="28575" cap="flat" cmpd="sng" algn="ctr">
            <a:solidFill>
              <a:srgbClr val="959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11" name="TextBox 10">
            <a:extLst>
              <a:ext uri="{FF2B5EF4-FFF2-40B4-BE49-F238E27FC236}">
                <a16:creationId xmlns:a16="http://schemas.microsoft.com/office/drawing/2014/main" id="{FC66D0A6-D2C2-4A1A-8BD7-4B82913A2F50}"/>
              </a:ext>
            </a:extLst>
          </p:cNvPr>
          <p:cNvSpPr txBox="1"/>
          <p:nvPr userDrawn="1"/>
        </p:nvSpPr>
        <p:spPr>
          <a:xfrm>
            <a:off x="4752975" y="6305550"/>
            <a:ext cx="2686050" cy="184666"/>
          </a:xfrm>
          <a:prstGeom prst="rect">
            <a:avLst/>
          </a:prstGeom>
          <a:noFill/>
        </p:spPr>
        <p:txBody>
          <a:bodyPr wrap="square" lIns="0" tIns="0" rIns="0" bIns="0" rtlCol="0">
            <a:spAutoFit/>
          </a:bodyPr>
          <a:lstStyle/>
          <a:p>
            <a:pPr algn="ctr"/>
            <a:r>
              <a:rPr lang="en-GB" sz="1200" spc="-70" dirty="0">
                <a:gradFill>
                  <a:gsLst>
                    <a:gs pos="2917">
                      <a:schemeClr val="bg2"/>
                    </a:gs>
                    <a:gs pos="95000">
                      <a:schemeClr val="bg2"/>
                    </a:gs>
                  </a:gsLst>
                  <a:lin ang="5400000" scaled="0"/>
                </a:gradFill>
              </a:rPr>
              <a:t>© Hertfordshire Music Service 2021</a:t>
            </a:r>
          </a:p>
        </p:txBody>
      </p:sp>
    </p:spTree>
    <p:extLst>
      <p:ext uri="{BB962C8B-B14F-4D97-AF65-F5344CB8AC3E}">
        <p14:creationId xmlns:p14="http://schemas.microsoft.com/office/powerpoint/2010/main" val="307900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hf sldNum="0" hdr="0" ftr="0" dt="0"/>
  <p:txStyles>
    <p:titleStyle>
      <a:lvl1pPr algn="l" defTabSz="914363" rtl="0" eaLnBrk="1" latinLnBrk="0" hangingPunct="1">
        <a:lnSpc>
          <a:spcPct val="90000"/>
        </a:lnSpc>
        <a:spcBef>
          <a:spcPct val="0"/>
        </a:spcBef>
        <a:buNone/>
        <a:defRPr lang="en-US" sz="5000" b="0" kern="1200" cap="none" spc="-150" baseline="0" dirty="0" smtClean="0">
          <a:ln w="3175">
            <a:noFill/>
          </a:ln>
          <a:solidFill>
            <a:srgbClr val="EB2227"/>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soundcloud.com/hertsmusic/sets/pmc-090119/s-1WuGX"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3.xml"/><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3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3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www.oxfam.org.uk/"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hyperlink" Target="https://www.waldorfschoolsongs.com/song/bim-bam-biddy-biddy-bam/"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www.oxfam.org.uk/"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D7D8D-0A19-46F8-A088-E108BCDF4DF5}"/>
              </a:ext>
            </a:extLst>
          </p:cNvPr>
          <p:cNvSpPr>
            <a:spLocks noGrp="1"/>
          </p:cNvSpPr>
          <p:nvPr>
            <p:ph type="ctrTitle"/>
          </p:nvPr>
        </p:nvSpPr>
        <p:spPr>
          <a:xfrm>
            <a:off x="1413818" y="2562176"/>
            <a:ext cx="9144000" cy="2387600"/>
          </a:xfrm>
        </p:spPr>
        <p:txBody>
          <a:bodyPr>
            <a:normAutofit fontScale="90000"/>
          </a:bodyPr>
          <a:lstStyle/>
          <a:p>
            <a:r>
              <a:rPr lang="en-GB" dirty="0">
                <a:solidFill>
                  <a:srgbClr val="0070C0"/>
                </a:solidFill>
                <a:latin typeface="Arial" panose="020B0604020202020204" pitchFamily="34" charset="0"/>
                <a:cs typeface="Arial" panose="020B0604020202020204" pitchFamily="34" charset="0"/>
              </a:rPr>
              <a:t>Sing, </a:t>
            </a:r>
            <a:r>
              <a:rPr lang="en-GB" sz="7300" dirty="0">
                <a:solidFill>
                  <a:srgbClr val="0070C0"/>
                </a:solidFill>
                <a:latin typeface="Arial" panose="020B0604020202020204" pitchFamily="34" charset="0"/>
                <a:cs typeface="Arial" panose="020B0604020202020204" pitchFamily="34" charset="0"/>
              </a:rPr>
              <a:t>Sing</a:t>
            </a:r>
            <a:r>
              <a:rPr lang="en-GB" dirty="0">
                <a:solidFill>
                  <a:srgbClr val="0070C0"/>
                </a:solidFill>
                <a:latin typeface="Arial" panose="020B0604020202020204" pitchFamily="34" charset="0"/>
                <a:cs typeface="Arial" panose="020B0604020202020204" pitchFamily="34" charset="0"/>
              </a:rPr>
              <a:t>, </a:t>
            </a:r>
            <a:r>
              <a:rPr lang="en-GB" sz="8900" dirty="0">
                <a:solidFill>
                  <a:srgbClr val="0070C0"/>
                </a:solidFill>
                <a:latin typeface="Arial" panose="020B0604020202020204" pitchFamily="34" charset="0"/>
                <a:cs typeface="Arial" panose="020B0604020202020204" pitchFamily="34" charset="0"/>
              </a:rPr>
              <a:t>Sing!</a:t>
            </a:r>
            <a:r>
              <a:rPr lang="en-GB" dirty="0">
                <a:solidFill>
                  <a:srgbClr val="0070C0"/>
                </a:solidFill>
                <a:latin typeface="Arial" panose="020B0604020202020204" pitchFamily="34" charset="0"/>
                <a:cs typeface="Arial" panose="020B0604020202020204" pitchFamily="34" charset="0"/>
              </a:rPr>
              <a:t> </a:t>
            </a:r>
            <a:br>
              <a:rPr lang="en-GB" dirty="0">
                <a:solidFill>
                  <a:srgbClr val="96A800"/>
                </a:solidFill>
                <a:latin typeface="Arial" panose="020B0604020202020204" pitchFamily="34" charset="0"/>
                <a:cs typeface="Arial" panose="020B0604020202020204" pitchFamily="34" charset="0"/>
              </a:rPr>
            </a:br>
            <a:br>
              <a:rPr lang="en-GB" dirty="0">
                <a:solidFill>
                  <a:srgbClr val="96A800"/>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Book 3</a:t>
            </a:r>
            <a:br>
              <a:rPr lang="en-GB" dirty="0">
                <a:solidFill>
                  <a:schemeClr val="tx1"/>
                </a:solidFill>
                <a:latin typeface="Arial" panose="020B0604020202020204" pitchFamily="34" charset="0"/>
                <a:cs typeface="Arial" panose="020B0604020202020204" pitchFamily="34" charset="0"/>
              </a:rPr>
            </a:b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“Aim Even Higher”</a:t>
            </a:r>
          </a:p>
        </p:txBody>
      </p:sp>
    </p:spTree>
    <p:extLst>
      <p:ext uri="{BB962C8B-B14F-4D97-AF65-F5344CB8AC3E}">
        <p14:creationId xmlns:p14="http://schemas.microsoft.com/office/powerpoint/2010/main" val="370097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55419"/>
            <a:ext cx="10515600" cy="655544"/>
          </a:xfrm>
        </p:spPr>
        <p:txBody>
          <a:bodyPr/>
          <a:lstStyle/>
          <a:p>
            <a:r>
              <a:rPr lang="en-GB" sz="3600" u="sng" dirty="0">
                <a:solidFill>
                  <a:srgbClr val="0070C0"/>
                </a:solidFill>
                <a:latin typeface="Arial" panose="020B0604020202020204" pitchFamily="34" charset="0"/>
                <a:cs typeface="Arial" panose="020B0604020202020204" pitchFamily="34" charset="0"/>
              </a:rPr>
              <a:t>Pitch Progression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282343"/>
            <a:ext cx="10515600" cy="4166985"/>
          </a:xfrm>
        </p:spPr>
        <p:txBody>
          <a:bodyPr>
            <a:normAutofit/>
          </a:bodyPr>
          <a:lstStyle/>
          <a:p>
            <a:pPr marL="0" indent="0">
              <a:buNone/>
            </a:pPr>
            <a:r>
              <a:rPr lang="en-GB" sz="1600" dirty="0">
                <a:latin typeface="Arial" panose="020B0604020202020204" pitchFamily="34" charset="0"/>
                <a:cs typeface="Arial" panose="020B0604020202020204" pitchFamily="34" charset="0"/>
              </a:rPr>
              <a:t>Once children can hear and feel the difference between their speaking and singing voice, it is possible to introduce two pitches, “so” and “mi”.</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This minor third interval sounds like a “cuckoo”. It is the most instinctive interval for children to sing in any culture. This “so-mi” TONESET must be established before you attempt anything more complex.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The songs in this presentation start from this tone set and progress to the PENTATONE of l-s-m-r-d.</a:t>
            </a:r>
          </a:p>
          <a:p>
            <a:pPr marL="0" indent="0">
              <a:buNone/>
            </a:pPr>
            <a:endParaRPr lang="en-GB" sz="1600" dirty="0">
              <a:latin typeface="Arial" panose="020B0604020202020204" pitchFamily="34" charset="0"/>
              <a:cs typeface="Arial" panose="020B0604020202020204" pitchFamily="34" charset="0"/>
            </a:endParaRPr>
          </a:p>
          <a:p>
            <a:pPr marL="0" indent="0" algn="ctr">
              <a:buNone/>
            </a:pPr>
            <a:r>
              <a:rPr lang="en-GB" sz="1600" dirty="0">
                <a:latin typeface="Arial" panose="020B0604020202020204" pitchFamily="34" charset="0"/>
                <a:cs typeface="Arial" panose="020B0604020202020204" pitchFamily="34" charset="0"/>
              </a:rPr>
              <a:t>i.e. s-m -&gt; l-s-m -&gt; m-r-d -&gt; l-s-m-r-d</a:t>
            </a:r>
          </a:p>
          <a:p>
            <a:pPr marL="0" indent="0" algn="ctr">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In selecting any songs you use, always bear this progression in mind. Some songs may also have more challenging lyrical content or tempo and therefore may be more appropriate for older children.</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Young children’s voices are at their best if kept within their natural range or Middle C to the B above. </a:t>
            </a:r>
          </a:p>
          <a:p>
            <a:pPr marL="0" indent="0">
              <a:buNone/>
            </a:pPr>
            <a:endParaRPr lang="en-GB" sz="1600" dirty="0">
              <a:highlight>
                <a:srgbClr val="FFFF00"/>
              </a:highlight>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Please refer to our Singing Skill Progression Document for further information and detail.</a:t>
            </a:r>
          </a:p>
        </p:txBody>
      </p:sp>
    </p:spTree>
    <p:extLst>
      <p:ext uri="{BB962C8B-B14F-4D97-AF65-F5344CB8AC3E}">
        <p14:creationId xmlns:p14="http://schemas.microsoft.com/office/powerpoint/2010/main" val="117836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43062"/>
            <a:ext cx="10515600" cy="618474"/>
          </a:xfrm>
        </p:spPr>
        <p:txBody>
          <a:bodyPr/>
          <a:lstStyle/>
          <a:p>
            <a:r>
              <a:rPr lang="en-GB" sz="3600" u="sng" dirty="0">
                <a:solidFill>
                  <a:srgbClr val="0070C0"/>
                </a:solidFill>
                <a:latin typeface="Arial" panose="020B0604020202020204" pitchFamily="34" charset="0"/>
                <a:cs typeface="Arial" panose="020B0604020202020204" pitchFamily="34" charset="0"/>
              </a:rPr>
              <a:t>How to Teach a Song</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405170"/>
            <a:ext cx="10515600" cy="1189006"/>
          </a:xfrm>
        </p:spPr>
        <p:txBody>
          <a:bodyPr>
            <a:noAutofit/>
          </a:bodyPr>
          <a:lstStyle/>
          <a:p>
            <a:r>
              <a:rPr lang="en-GB" sz="1600" dirty="0">
                <a:latin typeface="Arial" panose="020B0604020202020204" pitchFamily="34" charset="0"/>
                <a:cs typeface="Arial" panose="020B0604020202020204" pitchFamily="34" charset="0"/>
              </a:rPr>
              <a:t>Make sure you feel confident with the song before starting to teach it. </a:t>
            </a:r>
          </a:p>
          <a:p>
            <a:r>
              <a:rPr lang="en-GB" sz="1600" dirty="0">
                <a:latin typeface="Arial" panose="020B0604020202020204" pitchFamily="34" charset="0"/>
                <a:cs typeface="Arial" panose="020B0604020202020204" pitchFamily="34" charset="0"/>
              </a:rPr>
              <a:t>Establish a visual ‘my turn, your turn’ system.</a:t>
            </a:r>
          </a:p>
          <a:p>
            <a:r>
              <a:rPr lang="en-GB" sz="1600" dirty="0">
                <a:latin typeface="Arial" panose="020B0604020202020204" pitchFamily="34" charset="0"/>
                <a:cs typeface="Arial" panose="020B0604020202020204" pitchFamily="34" charset="0"/>
              </a:rPr>
              <a:t>Sing the whole song (or just the first verse) through TWICE by yourself. This is to allow their aural memory to work effectively. We need to allow ears to work before voices can reproduce accurately.</a:t>
            </a:r>
          </a:p>
          <a:p>
            <a:r>
              <a:rPr lang="en-GB" sz="1600" dirty="0">
                <a:latin typeface="Arial" panose="020B0604020202020204" pitchFamily="34" charset="0"/>
                <a:cs typeface="Arial" panose="020B0604020202020204" pitchFamily="34" charset="0"/>
              </a:rPr>
              <a:t>Teach the song phrase by phrase, ensuring the children repeat accurately before moving on.</a:t>
            </a:r>
          </a:p>
          <a:p>
            <a:r>
              <a:rPr lang="en-GB" sz="1600" dirty="0">
                <a:latin typeface="Arial" panose="020B0604020202020204" pitchFamily="34" charset="0"/>
                <a:cs typeface="Arial" panose="020B0604020202020204" pitchFamily="34" charset="0"/>
              </a:rPr>
              <a:t>Always sing the starting note, we suggest a sung “Off we go” at the starting pitch and tempo.</a:t>
            </a:r>
          </a:p>
          <a:p>
            <a:r>
              <a:rPr lang="en-GB" sz="1600" dirty="0">
                <a:latin typeface="Arial" panose="020B0604020202020204" pitchFamily="34" charset="0"/>
                <a:cs typeface="Arial" panose="020B0604020202020204" pitchFamily="34" charset="0"/>
              </a:rPr>
              <a:t>By the end of the learning process, children should be able to sing the song without any adult assistance, including having a child as the “Off we go” song leader.</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i="1" dirty="0">
                <a:latin typeface="Arial" panose="020B0604020202020204" pitchFamily="34" charset="0"/>
                <a:cs typeface="Arial" panose="020B0604020202020204" pitchFamily="34" charset="0"/>
              </a:rPr>
              <a:t>This method of teaching a song reinforces highly focussed listening.</a:t>
            </a:r>
          </a:p>
        </p:txBody>
      </p:sp>
    </p:spTree>
    <p:extLst>
      <p:ext uri="{BB962C8B-B14F-4D97-AF65-F5344CB8AC3E}">
        <p14:creationId xmlns:p14="http://schemas.microsoft.com/office/powerpoint/2010/main" val="14670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p:txBody>
          <a:bodyPr/>
          <a:lstStyle/>
          <a:p>
            <a:r>
              <a:rPr lang="en-GB" sz="3600" u="sng" dirty="0">
                <a:solidFill>
                  <a:srgbClr val="0070C0"/>
                </a:solidFill>
                <a:latin typeface="Arial" panose="020B0604020202020204" pitchFamily="34" charset="0"/>
                <a:cs typeface="Arial" panose="020B0604020202020204" pitchFamily="34" charset="0"/>
              </a:rPr>
              <a:t>How to Teach a Song cont</a:t>
            </a:r>
            <a:r>
              <a:rPr lang="en-GB" sz="3600" dirty="0">
                <a:solidFill>
                  <a:srgbClr val="0070C0"/>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9248" y="3506058"/>
            <a:ext cx="11151917" cy="1462984"/>
          </a:xfrm>
        </p:spPr>
        <p:txBody>
          <a:bodyPr>
            <a:noAutofit/>
          </a:bodyPr>
          <a:lstStyle/>
          <a:p>
            <a:pPr marL="0" indent="0">
              <a:buNone/>
            </a:pPr>
            <a:endParaRPr lang="en-GB" sz="2400" dirty="0">
              <a:solidFill>
                <a:schemeClr val="tx1"/>
              </a:solidFill>
              <a:latin typeface="Arial" panose="020B0604020202020204" pitchFamily="34" charset="0"/>
              <a:cs typeface="Arial" panose="020B0604020202020204" pitchFamily="34" charset="0"/>
            </a:endParaRPr>
          </a:p>
          <a:p>
            <a:pPr marL="0" indent="0" algn="ctr">
              <a:buNone/>
            </a:pPr>
            <a:r>
              <a:rPr lang="en-GB" sz="2400" b="1" dirty="0">
                <a:solidFill>
                  <a:srgbClr val="0070C0"/>
                </a:solidFill>
                <a:latin typeface="Arial" panose="020B0604020202020204" pitchFamily="34" charset="0"/>
                <a:cs typeface="Arial" panose="020B0604020202020204" pitchFamily="34" charset="0"/>
              </a:rPr>
              <a:t>DDW = “Don’t do it with them”</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Try to resist singing along with the children all the time.</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This can lead to an over-reliance on the teacher and it is important to listen to the children to assess their progress and achievement.</a:t>
            </a:r>
          </a:p>
        </p:txBody>
      </p:sp>
      <p:pic>
        <p:nvPicPr>
          <p:cNvPr id="1026" name="Picture 2" descr="Image result for the golden rule">
            <a:extLst>
              <a:ext uri="{FF2B5EF4-FFF2-40B4-BE49-F238E27FC236}">
                <a16:creationId xmlns:a16="http://schemas.microsoft.com/office/drawing/2014/main" id="{EC2CD636-48C5-4A3D-8AC9-A9441C364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291" y="1372300"/>
            <a:ext cx="3029829" cy="218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4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74F774-A8C2-448D-9925-D02B6410E323}"/>
              </a:ext>
            </a:extLst>
          </p:cNvPr>
          <p:cNvSpPr txBox="1">
            <a:spLocks noGrp="1"/>
          </p:cNvSpPr>
          <p:nvPr>
            <p:ph type="title" idx="4294967295"/>
          </p:nvPr>
        </p:nvSpPr>
        <p:spPr>
          <a:xfrm>
            <a:off x="391170" y="488778"/>
            <a:ext cx="611041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Other Activities:</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23853" y="1231928"/>
            <a:ext cx="11144293" cy="2116750"/>
          </a:xfrm>
        </p:spPr>
        <p:txBody>
          <a:bodyPr>
            <a:noAutofit/>
          </a:bodyPr>
          <a:lstStyle/>
          <a:p>
            <a:pPr marL="0" indent="0">
              <a:buNone/>
            </a:pPr>
            <a:r>
              <a:rPr lang="en-GB" sz="1600" dirty="0">
                <a:latin typeface="Arial" panose="020B0604020202020204" pitchFamily="34" charset="0"/>
                <a:cs typeface="Arial" panose="020B0604020202020204" pitchFamily="34" charset="0"/>
              </a:rPr>
              <a:t>Get the children to choose a song they know well and:</a:t>
            </a:r>
          </a:p>
          <a:p>
            <a:pPr marL="0" indent="0">
              <a:buNone/>
            </a:pPr>
            <a:endParaRPr lang="en-GB" sz="1600" dirty="0">
              <a:latin typeface="Arial" panose="020B0604020202020204" pitchFamily="34" charset="0"/>
              <a:cs typeface="Arial" panose="020B0604020202020204" pitchFamily="34" charset="0"/>
            </a:endParaRPr>
          </a:p>
          <a:p>
            <a:pPr>
              <a:buFontTx/>
              <a:buChar char="-"/>
            </a:pPr>
            <a:r>
              <a:rPr lang="en-GB" sz="1600" dirty="0">
                <a:latin typeface="Arial" panose="020B0604020202020204" pitchFamily="34" charset="0"/>
                <a:cs typeface="Arial" panose="020B0604020202020204" pitchFamily="34" charset="0"/>
              </a:rPr>
              <a:t>Find the pulse </a:t>
            </a:r>
          </a:p>
          <a:p>
            <a:pPr>
              <a:buFontTx/>
              <a:buChar char="-"/>
            </a:pPr>
            <a:r>
              <a:rPr lang="en-GB" sz="1600" dirty="0">
                <a:latin typeface="Arial" panose="020B0604020202020204" pitchFamily="34" charset="0"/>
                <a:cs typeface="Arial" panose="020B0604020202020204" pitchFamily="34" charset="0"/>
              </a:rPr>
              <a:t>Tap the rhythm pattern </a:t>
            </a:r>
          </a:p>
          <a:p>
            <a:pPr>
              <a:buFontTx/>
              <a:buChar char="-"/>
            </a:pPr>
            <a:r>
              <a:rPr lang="en-GB" sz="1600" dirty="0">
                <a:latin typeface="Arial" panose="020B0604020202020204" pitchFamily="34" charset="0"/>
                <a:cs typeface="Arial" panose="020B0604020202020204" pitchFamily="34" charset="0"/>
              </a:rPr>
              <a:t>Sing some sections aloud, some in ‘thinking voice’ </a:t>
            </a:r>
          </a:p>
          <a:p>
            <a:pPr>
              <a:buFontTx/>
              <a:buChar char="-"/>
            </a:pPr>
            <a:r>
              <a:rPr lang="en-GB" sz="1600" dirty="0">
                <a:latin typeface="Arial" panose="020B0604020202020204" pitchFamily="34" charset="0"/>
                <a:cs typeface="Arial" panose="020B0604020202020204" pitchFamily="34" charset="0"/>
              </a:rPr>
              <a:t>Sing the songs higher or lower (pitch)</a:t>
            </a:r>
          </a:p>
          <a:p>
            <a:pPr>
              <a:buFontTx/>
              <a:buChar char="-"/>
            </a:pPr>
            <a:r>
              <a:rPr lang="en-GB" sz="1600" dirty="0">
                <a:latin typeface="Arial" panose="020B0604020202020204" pitchFamily="34" charset="0"/>
                <a:cs typeface="Arial" panose="020B0604020202020204" pitchFamily="34" charset="0"/>
              </a:rPr>
              <a:t>Sing the songs faster or slower (tempo)</a:t>
            </a:r>
          </a:p>
          <a:p>
            <a:pPr>
              <a:buFontTx/>
              <a:buChar char="-"/>
            </a:pPr>
            <a:r>
              <a:rPr lang="en-GB" sz="1600" dirty="0">
                <a:latin typeface="Arial" panose="020B0604020202020204" pitchFamily="34" charset="0"/>
                <a:cs typeface="Arial" panose="020B0604020202020204" pitchFamily="34" charset="0"/>
              </a:rPr>
              <a:t>Sing the songs louder or quieter (dynamics) </a:t>
            </a:r>
          </a:p>
          <a:p>
            <a:pPr>
              <a:buFontTx/>
              <a:buChar char="-"/>
            </a:pPr>
            <a:r>
              <a:rPr lang="en-GB" sz="1600" dirty="0">
                <a:latin typeface="Arial" panose="020B0604020202020204" pitchFamily="34" charset="0"/>
                <a:cs typeface="Arial" panose="020B0604020202020204" pitchFamily="34" charset="0"/>
              </a:rPr>
              <a:t>Show the phrases with ‘Rainbow Arms’</a:t>
            </a:r>
          </a:p>
          <a:p>
            <a:pPr>
              <a:buFontTx/>
              <a:buChar char="-"/>
            </a:pPr>
            <a:r>
              <a:rPr lang="en-GB" sz="1600" dirty="0">
                <a:latin typeface="Arial" panose="020B0604020202020204" pitchFamily="34" charset="0"/>
                <a:cs typeface="Arial" panose="020B0604020202020204" pitchFamily="34" charset="0"/>
              </a:rPr>
              <a:t>Rehearse the songs in pairs or small groups to share with the class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Once everyone is confident, move on to simple part-singing, combining some of the songs as ‘partner songs: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Try combining </a:t>
            </a:r>
            <a:r>
              <a:rPr lang="en-GB" sz="1600" b="1" dirty="0">
                <a:latin typeface="Arial" panose="020B0604020202020204" pitchFamily="34" charset="0"/>
                <a:cs typeface="Arial" panose="020B0604020202020204" pitchFamily="34" charset="0"/>
              </a:rPr>
              <a:t>Dads</a:t>
            </a:r>
            <a:r>
              <a:rPr lang="en-GB" sz="1600" dirty="0">
                <a:latin typeface="Arial" panose="020B0604020202020204" pitchFamily="34" charset="0"/>
                <a:cs typeface="Arial" panose="020B0604020202020204" pitchFamily="34" charset="0"/>
              </a:rPr>
              <a:t> with </a:t>
            </a:r>
            <a:r>
              <a:rPr lang="en-GB" sz="1600" b="1" dirty="0">
                <a:latin typeface="Arial" panose="020B0604020202020204" pitchFamily="34" charset="0"/>
                <a:cs typeface="Arial" panose="020B0604020202020204" pitchFamily="34" charset="0"/>
              </a:rPr>
              <a:t>Bounce High;</a:t>
            </a:r>
            <a:r>
              <a:rPr lang="en-GB" sz="1600" dirty="0">
                <a:latin typeface="Arial" panose="020B0604020202020204" pitchFamily="34" charset="0"/>
                <a:cs typeface="Arial" panose="020B0604020202020204" pitchFamily="34" charset="0"/>
              </a:rPr>
              <a:t> and </a:t>
            </a:r>
            <a:r>
              <a:rPr lang="en-GB" sz="1600" b="1" dirty="0">
                <a:latin typeface="Arial" panose="020B0604020202020204" pitchFamily="34" charset="0"/>
                <a:cs typeface="Arial" panose="020B0604020202020204" pitchFamily="34" charset="0"/>
              </a:rPr>
              <a:t>Chest, Knee, Toe </a:t>
            </a:r>
            <a:r>
              <a:rPr lang="en-GB" sz="1600" dirty="0">
                <a:latin typeface="Arial" panose="020B0604020202020204" pitchFamily="34" charset="0"/>
                <a:cs typeface="Arial" panose="020B0604020202020204" pitchFamily="34" charset="0"/>
              </a:rPr>
              <a:t>with </a:t>
            </a:r>
            <a:r>
              <a:rPr lang="en-GB" sz="1600" b="1" dirty="0">
                <a:latin typeface="Arial" panose="020B0604020202020204" pitchFamily="34" charset="0"/>
                <a:cs typeface="Arial" panose="020B0604020202020204" pitchFamily="34" charset="0"/>
              </a:rPr>
              <a:t>All ‘Round the Brickyard. </a:t>
            </a:r>
            <a:r>
              <a:rPr lang="en-GB" sz="1600" dirty="0">
                <a:latin typeface="Arial" panose="020B0604020202020204" pitchFamily="34" charset="0"/>
                <a:cs typeface="Arial" panose="020B0604020202020204" pitchFamily="34" charset="0"/>
              </a:rPr>
              <a:t> Eventually, you can fit all four songs together!</a:t>
            </a:r>
          </a:p>
        </p:txBody>
      </p:sp>
    </p:spTree>
    <p:extLst>
      <p:ext uri="{BB962C8B-B14F-4D97-AF65-F5344CB8AC3E}">
        <p14:creationId xmlns:p14="http://schemas.microsoft.com/office/powerpoint/2010/main" val="386951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F359-422A-46E9-BCBC-8C88B04FD177}"/>
              </a:ext>
            </a:extLst>
          </p:cNvPr>
          <p:cNvSpPr>
            <a:spLocks noGrp="1"/>
          </p:cNvSpPr>
          <p:nvPr>
            <p:ph type="title"/>
          </p:nvPr>
        </p:nvSpPr>
        <p:spPr>
          <a:xfrm>
            <a:off x="519248" y="620491"/>
            <a:ext cx="11151917" cy="648239"/>
          </a:xfrm>
        </p:spPr>
        <p:txBody>
          <a:bodyPr/>
          <a:lstStyle/>
          <a:p>
            <a:r>
              <a:rPr lang="en-GB" sz="3600" u="sng" dirty="0">
                <a:solidFill>
                  <a:srgbClr val="0070C0"/>
                </a:solidFill>
                <a:latin typeface="Arial" panose="020B0604020202020204" pitchFamily="34" charset="0"/>
                <a:cs typeface="Arial" panose="020B0604020202020204" pitchFamily="34" charset="0"/>
              </a:rPr>
              <a:t>How to download the audio files…</a:t>
            </a:r>
            <a:r>
              <a:rPr lang="en-GB" sz="3600" dirty="0">
                <a:solidFill>
                  <a:srgbClr val="0070C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FCAF2CF7-40B0-4222-8E86-A05ABF9635CC}"/>
              </a:ext>
            </a:extLst>
          </p:cNvPr>
          <p:cNvSpPr>
            <a:spLocks noGrp="1"/>
          </p:cNvSpPr>
          <p:nvPr>
            <p:ph idx="1"/>
          </p:nvPr>
        </p:nvSpPr>
        <p:spPr>
          <a:xfrm>
            <a:off x="519249" y="1571901"/>
            <a:ext cx="7470322" cy="3468729"/>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In order to keep the power point files small we have not embedded the audio files; they can be located by following the following link: </a:t>
            </a:r>
          </a:p>
          <a:p>
            <a:pPr marL="0" indent="0">
              <a:lnSpc>
                <a:spcPct val="100000"/>
              </a:lnSpc>
              <a:spcBef>
                <a:spcPts val="600"/>
              </a:spcBef>
              <a:buNone/>
            </a:pPr>
            <a:r>
              <a:rPr lang="en-GB"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https://soundcloud.com/hertsmusic/Songbook 3</a:t>
            </a:r>
            <a:endParaRPr lang="en-GB" sz="1600" dirty="0">
              <a:solidFill>
                <a:srgbClr val="0070C0"/>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To download the track(s) click on the download icon (hover the mouse over the track name to see it) and save in your chosen location. You will need to create a Soundcloud account to download files.</a:t>
            </a: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To embed into the slideshow simply drag and drop from your chosen folder onto the relevant slide and resize/reposition as required.</a:t>
            </a:r>
          </a:p>
          <a:p>
            <a:pPr marL="0" indent="0">
              <a:lnSpc>
                <a:spcPct val="100000"/>
              </a:lnSpc>
              <a:spcBef>
                <a:spcPts val="600"/>
              </a:spcBef>
              <a:buNone/>
            </a:pPr>
            <a:endParaRPr lang="en-GB" sz="16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GB" sz="1600" dirty="0">
                <a:solidFill>
                  <a:schemeClr val="tx1"/>
                </a:solidFill>
                <a:latin typeface="Arial" panose="020B0604020202020204" pitchFamily="34" charset="0"/>
                <a:cs typeface="Arial" panose="020B0604020202020204" pitchFamily="34" charset="0"/>
              </a:rPr>
              <a:t>Alternatively you can play them directly from your chosen folder or stream them each time you use them if you prefer.</a:t>
            </a:r>
          </a:p>
        </p:txBody>
      </p:sp>
      <p:pic>
        <p:nvPicPr>
          <p:cNvPr id="10" name="Picture 9">
            <a:extLst>
              <a:ext uri="{FF2B5EF4-FFF2-40B4-BE49-F238E27FC236}">
                <a16:creationId xmlns:a16="http://schemas.microsoft.com/office/drawing/2014/main" id="{16226829-F2B7-4F13-8DD8-FDC372C36C5E}"/>
              </a:ext>
              <a:ext uri="{C183D7F6-B498-43B3-948B-1728B52AA6E4}">
                <adec:decorative xmlns:adec="http://schemas.microsoft.com/office/drawing/2017/decorative" val="1"/>
              </a:ext>
            </a:extLst>
          </p:cNvPr>
          <p:cNvPicPr>
            <a:picLocks noChangeAspect="1"/>
          </p:cNvPicPr>
          <p:nvPr/>
        </p:nvPicPr>
        <p:blipFill rotWithShape="1">
          <a:blip r:embed="rId4"/>
          <a:srcRect l="79765" t="47147" r="15371" b="45085"/>
          <a:stretch/>
        </p:blipFill>
        <p:spPr>
          <a:xfrm>
            <a:off x="8103871" y="2519032"/>
            <a:ext cx="860626" cy="772808"/>
          </a:xfrm>
          <a:prstGeom prst="rect">
            <a:avLst/>
          </a:prstGeom>
        </p:spPr>
      </p:pic>
    </p:spTree>
    <p:extLst>
      <p:ext uri="{BB962C8B-B14F-4D97-AF65-F5344CB8AC3E}">
        <p14:creationId xmlns:p14="http://schemas.microsoft.com/office/powerpoint/2010/main" val="95554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F9B7-DC20-4C92-A767-EB32CCDFC7C7}"/>
              </a:ext>
            </a:extLst>
          </p:cNvPr>
          <p:cNvSpPr>
            <a:spLocks noGrp="1"/>
          </p:cNvSpPr>
          <p:nvPr>
            <p:ph type="title"/>
          </p:nvPr>
        </p:nvSpPr>
        <p:spPr/>
        <p:txBody>
          <a:bodyPr>
            <a:normAutofit/>
          </a:bodyPr>
          <a:lstStyle/>
          <a:p>
            <a:r>
              <a:rPr lang="en-GB" sz="3600" u="sng" dirty="0">
                <a:solidFill>
                  <a:srgbClr val="0070C0"/>
                </a:solidFill>
                <a:latin typeface="Arial" panose="020B0604020202020204" pitchFamily="34" charset="0"/>
                <a:cs typeface="Arial" panose="020B0604020202020204" pitchFamily="34" charset="0"/>
              </a:rPr>
              <a:t>The Songs  </a:t>
            </a:r>
          </a:p>
        </p:txBody>
      </p:sp>
      <p:sp>
        <p:nvSpPr>
          <p:cNvPr id="3" name="Content Placeholder 2">
            <a:extLst>
              <a:ext uri="{FF2B5EF4-FFF2-40B4-BE49-F238E27FC236}">
                <a16:creationId xmlns:a16="http://schemas.microsoft.com/office/drawing/2014/main" id="{0160AA37-2F66-4451-B398-5B2DEAECC9CC}"/>
              </a:ext>
            </a:extLst>
          </p:cNvPr>
          <p:cNvSpPr>
            <a:spLocks noGrp="1"/>
          </p:cNvSpPr>
          <p:nvPr>
            <p:ph idx="1"/>
          </p:nvPr>
        </p:nvSpPr>
        <p:spPr>
          <a:xfrm>
            <a:off x="838200" y="1705709"/>
            <a:ext cx="10515600" cy="1531761"/>
          </a:xfrm>
        </p:spPr>
        <p:txBody>
          <a:bodyPr numCol="1">
            <a:noAutofit/>
          </a:bodyPr>
          <a:lstStyle/>
          <a:p>
            <a:pPr marL="514350" indent="-514350">
              <a:buFont typeface="+mj-lt"/>
              <a:buAutoNum type="arabicPeriod"/>
            </a:pPr>
            <a:r>
              <a:rPr lang="en-GB" sz="1600" dirty="0">
                <a:latin typeface="Arial" panose="020B0604020202020204" pitchFamily="34" charset="0"/>
                <a:cs typeface="Arial" panose="020B0604020202020204" pitchFamily="34" charset="0"/>
                <a:hlinkClick r:id="rId3" action="ppaction://hlinksldjump"/>
              </a:rPr>
              <a:t>H.E.L.L.O</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Identifying pulse and rhythm</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4" action="ppaction://hlinksldjump"/>
              </a:rPr>
              <a:t>Left Luggage</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Diction (pronunciation), a round, internalising sounds</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5" action="ppaction://hlinksldjump"/>
              </a:rPr>
              <a:t>My Aunt Came Back</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Small leaps in melody, echoing the leader</a:t>
            </a:r>
          </a:p>
          <a:p>
            <a:pPr marL="514350" indent="-514350">
              <a:buFont typeface="+mj-lt"/>
              <a:buAutoNum type="arabicPeriod"/>
            </a:pPr>
            <a:r>
              <a:rPr lang="en-GB" sz="1600" dirty="0" err="1">
                <a:latin typeface="Arial" panose="020B0604020202020204" pitchFamily="34" charset="0"/>
                <a:cs typeface="Arial" panose="020B0604020202020204" pitchFamily="34" charset="0"/>
                <a:hlinkClick r:id="rId6" action="ppaction://hlinksldjump"/>
              </a:rPr>
              <a:t>Macoway</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Dotted rhythms, phrasing, 3-beats in a bar</a:t>
            </a:r>
            <a:endParaRPr lang="en-GB" sz="1600" i="1" dirty="0">
              <a:solidFill>
                <a:schemeClr val="tx1"/>
              </a:solidFill>
              <a:highlight>
                <a:srgbClr val="FFFF00"/>
              </a:highlight>
              <a:latin typeface="Arial" panose="020B0604020202020204" pitchFamily="34" charset="0"/>
              <a:cs typeface="Arial" panose="020B0604020202020204" pitchFamily="34" charset="0"/>
            </a:endParaRPr>
          </a:p>
          <a:p>
            <a:pPr marL="514350" indent="-514350">
              <a:buFont typeface="+mj-lt"/>
              <a:buAutoNum type="arabicPeriod"/>
            </a:pPr>
            <a:r>
              <a:rPr lang="en-GB" sz="1600" dirty="0" err="1">
                <a:latin typeface="Arial" panose="020B0604020202020204" pitchFamily="34" charset="0"/>
                <a:cs typeface="Arial" panose="020B0604020202020204" pitchFamily="34" charset="0"/>
                <a:hlinkClick r:id="rId7" action="ppaction://hlinksldjump"/>
              </a:rPr>
              <a:t>Bim</a:t>
            </a:r>
            <a:r>
              <a:rPr lang="en-GB" sz="1600" dirty="0">
                <a:latin typeface="Arial" panose="020B0604020202020204" pitchFamily="34" charset="0"/>
                <a:cs typeface="Arial" panose="020B0604020202020204" pitchFamily="34" charset="0"/>
                <a:hlinkClick r:id="rId7" action="ppaction://hlinksldjump"/>
              </a:rPr>
              <a:t>-Bam</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Octave range, breath control, diction</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8" action="ppaction://hlinksldjump"/>
              </a:rPr>
              <a:t>My Song is a Good Song</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Breath control, dotted rhythms, intonation</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9" action="ppaction://hlinksldjump"/>
              </a:rPr>
              <a:t>Tue </a:t>
            </a:r>
            <a:r>
              <a:rPr lang="en-GB" sz="1600" dirty="0" err="1">
                <a:latin typeface="Arial" panose="020B0604020202020204" pitchFamily="34" charset="0"/>
                <a:cs typeface="Arial" panose="020B0604020202020204" pitchFamily="34" charset="0"/>
                <a:hlinkClick r:id="rId9" action="ppaction://hlinksldjump"/>
              </a:rPr>
              <a:t>Tue</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Pentatonic, 2-part round, ostinato</a:t>
            </a:r>
            <a:endParaRPr lang="en-GB" sz="1600" b="1" i="1"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0" action="ppaction://hlinksldjump"/>
              </a:rPr>
              <a:t>Si </a:t>
            </a:r>
            <a:r>
              <a:rPr lang="en-GB" sz="1600" dirty="0" err="1">
                <a:latin typeface="Arial" panose="020B0604020202020204" pitchFamily="34" charset="0"/>
                <a:cs typeface="Arial" panose="020B0604020202020204" pitchFamily="34" charset="0"/>
                <a:hlinkClick r:id="rId10" action="ppaction://hlinksldjump"/>
              </a:rPr>
              <a:t>Si</a:t>
            </a:r>
            <a:r>
              <a:rPr lang="en-GB" sz="1600" dirty="0">
                <a:latin typeface="Arial" panose="020B0604020202020204" pitchFamily="34" charset="0"/>
                <a:cs typeface="Arial" panose="020B0604020202020204" pitchFamily="34" charset="0"/>
                <a:hlinkClick r:id="rId10" action="ppaction://hlinksldjump"/>
              </a:rPr>
              <a:t> </a:t>
            </a:r>
            <a:r>
              <a:rPr lang="en-GB" sz="1600" dirty="0" err="1">
                <a:latin typeface="Arial" panose="020B0604020202020204" pitchFamily="34" charset="0"/>
                <a:cs typeface="Arial" panose="020B0604020202020204" pitchFamily="34" charset="0"/>
                <a:hlinkClick r:id="rId10" action="ppaction://hlinksldjump"/>
              </a:rPr>
              <a:t>Si</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Breath control, phrasing, range of an octave</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1" action="ppaction://hlinksldjump"/>
              </a:rPr>
              <a:t>Senwa </a:t>
            </a:r>
            <a:r>
              <a:rPr lang="en-GB" sz="1600" dirty="0" err="1">
                <a:latin typeface="Arial" panose="020B0604020202020204" pitchFamily="34" charset="0"/>
                <a:cs typeface="Arial" panose="020B0604020202020204" pitchFamily="34" charset="0"/>
                <a:hlinkClick r:id="rId11" action="ppaction://hlinksldjump"/>
              </a:rPr>
              <a:t>Dedende</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A 4 part round, ostinato, melodic sequences</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2" action="ppaction://hlinksldjump"/>
              </a:rPr>
              <a:t>Throw Catch </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2-part harmony, range of a 7</a:t>
            </a:r>
            <a:r>
              <a:rPr lang="en-GB" sz="1600" i="1" baseline="30000" dirty="0">
                <a:solidFill>
                  <a:schemeClr val="tx1"/>
                </a:solidFill>
                <a:latin typeface="Arial" panose="020B0604020202020204" pitchFamily="34" charset="0"/>
                <a:cs typeface="Arial" panose="020B0604020202020204" pitchFamily="34" charset="0"/>
              </a:rPr>
              <a:t>th</a:t>
            </a:r>
            <a:r>
              <a:rPr lang="en-GB" sz="1600" i="1" dirty="0">
                <a:solidFill>
                  <a:schemeClr val="tx1"/>
                </a:solidFill>
                <a:latin typeface="Arial" panose="020B0604020202020204" pitchFamily="34" charset="0"/>
                <a:cs typeface="Arial" panose="020B0604020202020204" pitchFamily="34" charset="0"/>
              </a:rPr>
              <a:t>, syncopation</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3" action="ppaction://hlinksldjump"/>
              </a:rPr>
              <a:t>Bella Mamma</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A 4-part song, syncopation, dotted rhythms, breath control</a:t>
            </a:r>
          </a:p>
          <a:p>
            <a:pPr marL="514350" indent="-514350">
              <a:buFont typeface="+mj-lt"/>
              <a:buAutoNum type="arabicPeriod"/>
            </a:pPr>
            <a:r>
              <a:rPr lang="en-GB" sz="1600" dirty="0">
                <a:latin typeface="Arial" panose="020B0604020202020204" pitchFamily="34" charset="0"/>
                <a:cs typeface="Arial" panose="020B0604020202020204" pitchFamily="34" charset="0"/>
                <a:hlinkClick r:id="rId14" action="ppaction://hlinksldjump"/>
              </a:rPr>
              <a:t>My Pet Can</a:t>
            </a: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An octave range, and an octave leap followed by a scale at speed</a:t>
            </a:r>
          </a:p>
        </p:txBody>
      </p:sp>
    </p:spTree>
    <p:extLst>
      <p:ext uri="{BB962C8B-B14F-4D97-AF65-F5344CB8AC3E}">
        <p14:creationId xmlns:p14="http://schemas.microsoft.com/office/powerpoint/2010/main" val="370521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AD5E-320A-48B8-9DB8-B9C19224066A}"/>
              </a:ext>
            </a:extLst>
          </p:cNvPr>
          <p:cNvSpPr>
            <a:spLocks noGrp="1"/>
          </p:cNvSpPr>
          <p:nvPr>
            <p:ph type="title"/>
          </p:nvPr>
        </p:nvSpPr>
        <p:spPr>
          <a:xfrm>
            <a:off x="520041" y="474962"/>
            <a:ext cx="11151917" cy="477858"/>
          </a:xfrm>
        </p:spPr>
        <p:txBody>
          <a:bodyPr/>
          <a:lstStyle/>
          <a:p>
            <a:pPr algn="ctr"/>
            <a:r>
              <a:rPr lang="en-GB" sz="3600" dirty="0">
                <a:solidFill>
                  <a:srgbClr val="0070C0"/>
                </a:solidFill>
                <a:latin typeface="Arial" panose="020B0604020202020204" pitchFamily="34" charset="0"/>
                <a:cs typeface="Arial" panose="020B0604020202020204" pitchFamily="34" charset="0"/>
              </a:rPr>
              <a:t>H.E.L.L.O </a:t>
            </a:r>
          </a:p>
        </p:txBody>
      </p:sp>
      <p:pic>
        <p:nvPicPr>
          <p:cNvPr id="4" name="Picture 3">
            <a:extLst>
              <a:ext uri="{FF2B5EF4-FFF2-40B4-BE49-F238E27FC236}">
                <a16:creationId xmlns:a16="http://schemas.microsoft.com/office/drawing/2014/main" id="{96C3260F-A705-4E51-B1CF-7C77F46B04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000" y="1237994"/>
            <a:ext cx="11335958" cy="3178373"/>
          </a:xfrm>
          <a:prstGeom prst="rect">
            <a:avLst/>
          </a:prstGeom>
        </p:spPr>
      </p:pic>
      <p:sp>
        <p:nvSpPr>
          <p:cNvPr id="3" name="TextBox 2">
            <a:extLst>
              <a:ext uri="{FF2B5EF4-FFF2-40B4-BE49-F238E27FC236}">
                <a16:creationId xmlns:a16="http://schemas.microsoft.com/office/drawing/2014/main" id="{A0EB9601-4C60-422B-BD9A-F903B83A7820}"/>
              </a:ext>
            </a:extLst>
          </p:cNvPr>
          <p:cNvSpPr txBox="1"/>
          <p:nvPr/>
        </p:nvSpPr>
        <p:spPr>
          <a:xfrm>
            <a:off x="336000" y="4567788"/>
            <a:ext cx="10921005" cy="830997"/>
          </a:xfrm>
          <a:prstGeom prst="rect">
            <a:avLst/>
          </a:prstGeom>
          <a:noFill/>
          <a:ln>
            <a:solidFill>
              <a:srgbClr val="0070C0"/>
            </a:solidFill>
          </a:ln>
        </p:spPr>
        <p:txBody>
          <a:bodyPr wrap="square" rtlCol="0">
            <a:spAutoFit/>
          </a:bodyPr>
          <a:lstStyle/>
          <a:p>
            <a:r>
              <a:rPr lang="en-GB" sz="1600" b="1" dirty="0">
                <a:solidFill>
                  <a:srgbClr val="0070C0"/>
                </a:solidFill>
                <a:latin typeface="Arial" panose="020B0604020202020204" pitchFamily="34" charset="0"/>
                <a:cs typeface="Arial" panose="020B0604020202020204" pitchFamily="34" charset="0"/>
              </a:rPr>
              <a:t>Repeat Marks: </a:t>
            </a:r>
          </a:p>
          <a:p>
            <a:r>
              <a:rPr lang="en-GB" sz="1600" dirty="0">
                <a:latin typeface="Arial" panose="020B0604020202020204" pitchFamily="34" charset="0"/>
                <a:cs typeface="Arial" panose="020B0604020202020204" pitchFamily="34" charset="0"/>
              </a:rPr>
              <a:t>Most often you'll see two repeat bar line symbols (one marking the beginning of the section to repeat and one marking the end), but if there is no beginning repeat you should go back to the beginning of the music and repeat from there.</a:t>
            </a:r>
          </a:p>
        </p:txBody>
      </p:sp>
      <p:cxnSp>
        <p:nvCxnSpPr>
          <p:cNvPr id="8" name="Connector: Elbow 7">
            <a:extLst>
              <a:ext uri="{FF2B5EF4-FFF2-40B4-BE49-F238E27FC236}">
                <a16:creationId xmlns:a16="http://schemas.microsoft.com/office/drawing/2014/main" id="{FAB5D77E-A930-4E44-A29D-EDE92D0850AF}"/>
              </a:ext>
              <a:ext uri="{C183D7F6-B498-43B3-948B-1728B52AA6E4}">
                <adec:decorative xmlns:adec="http://schemas.microsoft.com/office/drawing/2017/decorative" val="1"/>
              </a:ext>
            </a:extLst>
          </p:cNvPr>
          <p:cNvCxnSpPr>
            <a:cxnSpLocks/>
            <a:stCxn id="3" idx="3"/>
            <a:endCxn id="4" idx="3"/>
          </p:cNvCxnSpPr>
          <p:nvPr/>
        </p:nvCxnSpPr>
        <p:spPr>
          <a:xfrm flipV="1">
            <a:off x="11257005" y="2827181"/>
            <a:ext cx="414953" cy="2156106"/>
          </a:xfrm>
          <a:prstGeom prst="bentConnector3">
            <a:avLst>
              <a:gd name="adj1" fmla="val 155091"/>
            </a:avLst>
          </a:prstGeom>
          <a:ln>
            <a:headEnd type="non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1180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4C20-E3DB-4D30-9F83-BDF93D754F44}"/>
              </a:ext>
            </a:extLst>
          </p:cNvPr>
          <p:cNvSpPr>
            <a:spLocks noGrp="1"/>
          </p:cNvSpPr>
          <p:nvPr>
            <p:ph type="title"/>
          </p:nvPr>
        </p:nvSpPr>
        <p:spPr>
          <a:xfrm>
            <a:off x="838200" y="355069"/>
            <a:ext cx="10515600" cy="581407"/>
          </a:xfrm>
        </p:spPr>
        <p:txBody>
          <a:bodyPr/>
          <a:lstStyle/>
          <a:p>
            <a:pPr algn="ctr"/>
            <a:r>
              <a:rPr lang="en-GB" sz="3600" dirty="0">
                <a:solidFill>
                  <a:srgbClr val="0070C0"/>
                </a:solidFill>
                <a:latin typeface="Arial" panose="020B0604020202020204" pitchFamily="34" charset="0"/>
                <a:cs typeface="Arial" panose="020B0604020202020204" pitchFamily="34" charset="0"/>
              </a:rPr>
              <a:t>Left Luggage </a:t>
            </a:r>
          </a:p>
        </p:txBody>
      </p:sp>
      <p:pic>
        <p:nvPicPr>
          <p:cNvPr id="3" name="Picture 2">
            <a:extLst>
              <a:ext uri="{FF2B5EF4-FFF2-40B4-BE49-F238E27FC236}">
                <a16:creationId xmlns:a16="http://schemas.microsoft.com/office/drawing/2014/main" id="{DA7F3CFD-FAA5-4156-BBF9-B752B2AF15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9845" y="976079"/>
            <a:ext cx="7598305" cy="4433200"/>
          </a:xfrm>
          <a:prstGeom prst="rect">
            <a:avLst/>
          </a:prstGeom>
        </p:spPr>
      </p:pic>
      <p:sp>
        <p:nvSpPr>
          <p:cNvPr id="4" name="TextBox 3">
            <a:extLst>
              <a:ext uri="{FF2B5EF4-FFF2-40B4-BE49-F238E27FC236}">
                <a16:creationId xmlns:a16="http://schemas.microsoft.com/office/drawing/2014/main" id="{4E4ACA43-9E70-4354-9DB4-126086B36F2E}"/>
              </a:ext>
            </a:extLst>
          </p:cNvPr>
          <p:cNvSpPr txBox="1"/>
          <p:nvPr/>
        </p:nvSpPr>
        <p:spPr>
          <a:xfrm>
            <a:off x="631807" y="1180306"/>
            <a:ext cx="2529810" cy="1323439"/>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This piece does not start on the first beat of the bar; it starts on the upbeat, known as an </a:t>
            </a:r>
            <a:r>
              <a:rPr lang="en-GB" sz="1600" b="1" dirty="0">
                <a:latin typeface="Arial" panose="020B0604020202020204" pitchFamily="34" charset="0"/>
                <a:cs typeface="Arial" panose="020B0604020202020204" pitchFamily="34" charset="0"/>
              </a:rPr>
              <a:t>anacrusis.</a:t>
            </a:r>
          </a:p>
        </p:txBody>
      </p:sp>
      <p:cxnSp>
        <p:nvCxnSpPr>
          <p:cNvPr id="9" name="Connector: Elbow 8">
            <a:extLst>
              <a:ext uri="{FF2B5EF4-FFF2-40B4-BE49-F238E27FC236}">
                <a16:creationId xmlns:a16="http://schemas.microsoft.com/office/drawing/2014/main" id="{6D4A8DA5-A26B-49CD-80C8-4D3FF13F18BC}"/>
              </a:ext>
              <a:ext uri="{C183D7F6-B498-43B3-948B-1728B52AA6E4}">
                <adec:decorative xmlns:adec="http://schemas.microsoft.com/office/drawing/2017/decorative" val="1"/>
              </a:ext>
            </a:extLst>
          </p:cNvPr>
          <p:cNvCxnSpPr>
            <a:cxnSpLocks/>
            <a:stCxn id="4" idx="0"/>
          </p:cNvCxnSpPr>
          <p:nvPr/>
        </p:nvCxnSpPr>
        <p:spPr>
          <a:xfrm rot="5400000" flipH="1" flipV="1">
            <a:off x="3090565" y="-155649"/>
            <a:ext cx="142103" cy="2529809"/>
          </a:xfrm>
          <a:prstGeom prst="bentConnector3">
            <a:avLst>
              <a:gd name="adj1" fmla="val 260869"/>
            </a:avLst>
          </a:prstGeom>
          <a:ln>
            <a:headEnd type="non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526268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1655-E253-480D-8174-2284E6C4EB45}"/>
              </a:ext>
            </a:extLst>
          </p:cNvPr>
          <p:cNvSpPr>
            <a:spLocks noGrp="1"/>
          </p:cNvSpPr>
          <p:nvPr>
            <p:ph type="title"/>
          </p:nvPr>
        </p:nvSpPr>
        <p:spPr>
          <a:xfrm>
            <a:off x="838200" y="378984"/>
            <a:ext cx="10515600" cy="554688"/>
          </a:xfrm>
        </p:spPr>
        <p:txBody>
          <a:bodyPr/>
          <a:lstStyle/>
          <a:p>
            <a:pPr algn="ctr"/>
            <a:r>
              <a:rPr lang="en-GB" sz="3600" dirty="0">
                <a:solidFill>
                  <a:srgbClr val="0070C0"/>
                </a:solidFill>
                <a:latin typeface="Arial" panose="020B0604020202020204" pitchFamily="34" charset="0"/>
                <a:cs typeface="Arial" panose="020B0604020202020204" pitchFamily="34" charset="0"/>
              </a:rPr>
              <a:t>My Aunt Came Back… </a:t>
            </a:r>
          </a:p>
        </p:txBody>
      </p:sp>
      <p:pic>
        <p:nvPicPr>
          <p:cNvPr id="5" name="Picture 4">
            <a:extLst>
              <a:ext uri="{FF2B5EF4-FFF2-40B4-BE49-F238E27FC236}">
                <a16:creationId xmlns:a16="http://schemas.microsoft.com/office/drawing/2014/main" id="{415CE190-CA72-4223-952A-608E7EDC37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65405" y="995457"/>
            <a:ext cx="7661189" cy="4379359"/>
          </a:xfrm>
          <a:prstGeom prst="rect">
            <a:avLst/>
          </a:prstGeom>
        </p:spPr>
      </p:pic>
    </p:spTree>
    <p:extLst>
      <p:ext uri="{BB962C8B-B14F-4D97-AF65-F5344CB8AC3E}">
        <p14:creationId xmlns:p14="http://schemas.microsoft.com/office/powerpoint/2010/main" val="24901351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F045-BEB1-4B60-864D-3D78EFE3E996}"/>
              </a:ext>
            </a:extLst>
          </p:cNvPr>
          <p:cNvSpPr>
            <a:spLocks noGrp="1"/>
          </p:cNvSpPr>
          <p:nvPr>
            <p:ph type="title"/>
          </p:nvPr>
        </p:nvSpPr>
        <p:spPr>
          <a:xfrm>
            <a:off x="519248" y="437609"/>
            <a:ext cx="11151917" cy="600359"/>
          </a:xfrm>
        </p:spPr>
        <p:txBody>
          <a:bodyPr/>
          <a:lstStyle/>
          <a:p>
            <a:pPr algn="ctr"/>
            <a:r>
              <a:rPr lang="en-GB" sz="3600" dirty="0">
                <a:solidFill>
                  <a:srgbClr val="0070C0"/>
                </a:solidFill>
                <a:latin typeface="Arial" panose="020B0604020202020204" pitchFamily="34" charset="0"/>
                <a:cs typeface="Arial" panose="020B0604020202020204" pitchFamily="34" charset="0"/>
              </a:rPr>
              <a:t>Macoway </a:t>
            </a:r>
          </a:p>
        </p:txBody>
      </p:sp>
      <p:pic>
        <p:nvPicPr>
          <p:cNvPr id="4" name="Picture 3">
            <a:extLst>
              <a:ext uri="{FF2B5EF4-FFF2-40B4-BE49-F238E27FC236}">
                <a16:creationId xmlns:a16="http://schemas.microsoft.com/office/drawing/2014/main" id="{3360C4EB-B0F6-4253-9AB2-BE649AB6BA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8162" y="1185506"/>
            <a:ext cx="10224908" cy="4116770"/>
          </a:xfrm>
          <a:prstGeom prst="rect">
            <a:avLst/>
          </a:prstGeom>
        </p:spPr>
      </p:pic>
      <p:sp>
        <p:nvSpPr>
          <p:cNvPr id="5" name="TextBox 4">
            <a:extLst>
              <a:ext uri="{FF2B5EF4-FFF2-40B4-BE49-F238E27FC236}">
                <a16:creationId xmlns:a16="http://schemas.microsoft.com/office/drawing/2014/main" id="{95857434-8810-477C-9F2A-922E0450F80A}"/>
              </a:ext>
            </a:extLst>
          </p:cNvPr>
          <p:cNvSpPr txBox="1"/>
          <p:nvPr/>
        </p:nvSpPr>
        <p:spPr>
          <a:xfrm>
            <a:off x="381257" y="523786"/>
            <a:ext cx="2573809" cy="1323439"/>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This piece is a folk song and dance which has three beats in a bar instead of the more common four beats.</a:t>
            </a:r>
          </a:p>
        </p:txBody>
      </p:sp>
    </p:spTree>
    <p:extLst>
      <p:ext uri="{BB962C8B-B14F-4D97-AF65-F5344CB8AC3E}">
        <p14:creationId xmlns:p14="http://schemas.microsoft.com/office/powerpoint/2010/main" val="28561416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808080" y="558536"/>
            <a:ext cx="10575840" cy="4750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24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32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 progressive Singing Scheme from Hertfordshire Music Service’s Primary Music Team.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Singing is great, and we do it for lots of reasons; there are songs from different times and places, songs in different languages which offer us a flavour of a range of cultures, and a whole host of styles and genres.  We use it to make music together, to learn about something, to come together, to express our emotions and to celebrate.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know that singing has many benefits.  But what about Progression in Singing, the actual learning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how</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to sing?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progress through:</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Quality (doing something better and with more attention to detail)</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Demand (being able to tackle harder things) </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Range (widening our knowledge and repertoire)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Progression through Quality and Demand depend on us using material at the correct level for children to be able to have the most success.</a:t>
            </a:r>
          </a:p>
        </p:txBody>
      </p:sp>
    </p:spTree>
    <p:extLst>
      <p:ext uri="{BB962C8B-B14F-4D97-AF65-F5344CB8AC3E}">
        <p14:creationId xmlns:p14="http://schemas.microsoft.com/office/powerpoint/2010/main" val="2835547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1833-49C0-492F-BCA3-DC1B28BCF3E0}"/>
              </a:ext>
            </a:extLst>
          </p:cNvPr>
          <p:cNvSpPr>
            <a:spLocks noGrp="1"/>
          </p:cNvSpPr>
          <p:nvPr>
            <p:ph type="title"/>
          </p:nvPr>
        </p:nvSpPr>
        <p:spPr>
          <a:xfrm>
            <a:off x="838200" y="419943"/>
            <a:ext cx="10515600" cy="482557"/>
          </a:xfrm>
        </p:spPr>
        <p:txBody>
          <a:bodyPr/>
          <a:lstStyle/>
          <a:p>
            <a:pPr algn="ctr"/>
            <a:r>
              <a:rPr lang="en-GB" sz="3600" dirty="0">
                <a:solidFill>
                  <a:srgbClr val="0070C0"/>
                </a:solidFill>
                <a:latin typeface="Arial" panose="020B0604020202020204" pitchFamily="34" charset="0"/>
                <a:cs typeface="Arial" panose="020B0604020202020204" pitchFamily="34" charset="0"/>
              </a:rPr>
              <a:t>Bim-Bam </a:t>
            </a:r>
          </a:p>
        </p:txBody>
      </p:sp>
      <p:pic>
        <p:nvPicPr>
          <p:cNvPr id="3" name="Picture 2">
            <a:extLst>
              <a:ext uri="{FF2B5EF4-FFF2-40B4-BE49-F238E27FC236}">
                <a16:creationId xmlns:a16="http://schemas.microsoft.com/office/drawing/2014/main" id="{66061AFF-5584-4388-805E-CACF16F7A2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62248" y="902500"/>
            <a:ext cx="8902529" cy="4497110"/>
          </a:xfrm>
          <a:prstGeom prst="rect">
            <a:avLst/>
          </a:prstGeom>
        </p:spPr>
      </p:pic>
      <p:sp>
        <p:nvSpPr>
          <p:cNvPr id="4" name="TextBox 3">
            <a:extLst>
              <a:ext uri="{FF2B5EF4-FFF2-40B4-BE49-F238E27FC236}">
                <a16:creationId xmlns:a16="http://schemas.microsoft.com/office/drawing/2014/main" id="{2DA7BA73-FD21-4A45-9A8C-C2831E8E6428}"/>
              </a:ext>
            </a:extLst>
          </p:cNvPr>
          <p:cNvSpPr txBox="1"/>
          <p:nvPr/>
        </p:nvSpPr>
        <p:spPr>
          <a:xfrm>
            <a:off x="105507" y="1091625"/>
            <a:ext cx="2656741" cy="830997"/>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Bim = pat (knee pat)</a:t>
            </a:r>
          </a:p>
          <a:p>
            <a:r>
              <a:rPr lang="en-GB" sz="1600" dirty="0">
                <a:latin typeface="Arial" panose="020B0604020202020204" pitchFamily="34" charset="0"/>
                <a:cs typeface="Arial" panose="020B0604020202020204" pitchFamily="34" charset="0"/>
              </a:rPr>
              <a:t>Bam = clap</a:t>
            </a:r>
          </a:p>
          <a:p>
            <a:r>
              <a:rPr lang="en-GB" sz="1600" dirty="0">
                <a:latin typeface="Arial" panose="020B0604020202020204" pitchFamily="34" charset="0"/>
                <a:cs typeface="Arial" panose="020B0604020202020204" pitchFamily="34" charset="0"/>
              </a:rPr>
              <a:t>Biddy = click fingers (once)</a:t>
            </a:r>
          </a:p>
        </p:txBody>
      </p:sp>
      <p:sp>
        <p:nvSpPr>
          <p:cNvPr id="5" name="TextBox 4">
            <a:extLst>
              <a:ext uri="{FF2B5EF4-FFF2-40B4-BE49-F238E27FC236}">
                <a16:creationId xmlns:a16="http://schemas.microsoft.com/office/drawing/2014/main" id="{2D44D0B6-4952-4222-90FE-B04D77431345}"/>
              </a:ext>
            </a:extLst>
          </p:cNvPr>
          <p:cNvSpPr txBox="1"/>
          <p:nvPr/>
        </p:nvSpPr>
        <p:spPr>
          <a:xfrm>
            <a:off x="105507" y="2111747"/>
            <a:ext cx="2501770" cy="830997"/>
          </a:xfrm>
          <a:prstGeom prst="rect">
            <a:avLst/>
          </a:prstGeom>
          <a:noFill/>
          <a:ln>
            <a:noFill/>
          </a:ln>
        </p:spPr>
        <p:txBody>
          <a:bodyPr wrap="square" rtlCol="0">
            <a:spAutoFit/>
          </a:bodyPr>
          <a:lstStyle/>
          <a:p>
            <a:r>
              <a:rPr lang="en-GB" sz="1600" b="1" dirty="0">
                <a:solidFill>
                  <a:srgbClr val="0070C0"/>
                </a:solidFill>
                <a:latin typeface="Arial" panose="020B0604020202020204" pitchFamily="34" charset="0"/>
                <a:cs typeface="Arial" panose="020B0604020202020204" pitchFamily="34" charset="0"/>
              </a:rPr>
              <a:t>For Tempo and Dynamic terms see slide 30</a:t>
            </a:r>
            <a:endParaRPr lang="en-GB"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2747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57AF-C90F-4454-937C-DDD8C69041F1}"/>
              </a:ext>
            </a:extLst>
          </p:cNvPr>
          <p:cNvSpPr>
            <a:spLocks noGrp="1"/>
          </p:cNvSpPr>
          <p:nvPr>
            <p:ph type="title"/>
          </p:nvPr>
        </p:nvSpPr>
        <p:spPr>
          <a:xfrm>
            <a:off x="932329" y="-636"/>
            <a:ext cx="10515600" cy="1325563"/>
          </a:xfrm>
        </p:spPr>
        <p:txBody>
          <a:bodyPr/>
          <a:lstStyle/>
          <a:p>
            <a:pPr algn="ctr"/>
            <a:r>
              <a:rPr lang="en-GB" sz="3600" dirty="0">
                <a:solidFill>
                  <a:srgbClr val="0070C0"/>
                </a:solidFill>
                <a:latin typeface="Arial" panose="020B0604020202020204" pitchFamily="34" charset="0"/>
                <a:cs typeface="Arial" panose="020B0604020202020204" pitchFamily="34" charset="0"/>
              </a:rPr>
              <a:t>My Song is a Good Song </a:t>
            </a:r>
          </a:p>
        </p:txBody>
      </p:sp>
      <p:pic>
        <p:nvPicPr>
          <p:cNvPr id="4" name="Picture 3">
            <a:extLst>
              <a:ext uri="{FF2B5EF4-FFF2-40B4-BE49-F238E27FC236}">
                <a16:creationId xmlns:a16="http://schemas.microsoft.com/office/drawing/2014/main" id="{E33A27AE-B28D-4ECD-8C6B-574318F82A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1304" y="791736"/>
            <a:ext cx="8773297" cy="4444151"/>
          </a:xfrm>
          <a:prstGeom prst="rect">
            <a:avLst/>
          </a:prstGeom>
        </p:spPr>
      </p:pic>
      <p:sp>
        <p:nvSpPr>
          <p:cNvPr id="3" name="Oval 2">
            <a:extLst>
              <a:ext uri="{FF2B5EF4-FFF2-40B4-BE49-F238E27FC236}">
                <a16:creationId xmlns:a16="http://schemas.microsoft.com/office/drawing/2014/main" id="{4325B043-89DA-4DCC-813E-48CF4FF6D2F0}"/>
              </a:ext>
              <a:ext uri="{C183D7F6-B498-43B3-948B-1728B52AA6E4}">
                <adec:decorative xmlns:adec="http://schemas.microsoft.com/office/drawing/2017/decorative" val="1"/>
              </a:ext>
            </a:extLst>
          </p:cNvPr>
          <p:cNvSpPr/>
          <p:nvPr/>
        </p:nvSpPr>
        <p:spPr>
          <a:xfrm>
            <a:off x="3952422" y="967259"/>
            <a:ext cx="349469" cy="5053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A70CBC6-EAAF-4E32-A167-7142914D089C}"/>
              </a:ext>
            </a:extLst>
          </p:cNvPr>
          <p:cNvSpPr txBox="1"/>
          <p:nvPr/>
        </p:nvSpPr>
        <p:spPr>
          <a:xfrm>
            <a:off x="216639" y="967259"/>
            <a:ext cx="2563632" cy="1323439"/>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This piece does not start on the first beat of the bar; there is a rest on beat one. Can you think of an action to fill this rest?</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7857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C9B8-0C98-4E22-B0C2-A9C1198BA85F}"/>
              </a:ext>
            </a:extLst>
          </p:cNvPr>
          <p:cNvSpPr>
            <a:spLocks noGrp="1"/>
          </p:cNvSpPr>
          <p:nvPr>
            <p:ph type="title"/>
          </p:nvPr>
        </p:nvSpPr>
        <p:spPr>
          <a:xfrm>
            <a:off x="768350" y="417262"/>
            <a:ext cx="10515600" cy="570289"/>
          </a:xfrm>
        </p:spPr>
        <p:txBody>
          <a:bodyPr/>
          <a:lstStyle/>
          <a:p>
            <a:pPr algn="ctr"/>
            <a:r>
              <a:rPr lang="en-GB" sz="3600" dirty="0">
                <a:solidFill>
                  <a:srgbClr val="0070C0"/>
                </a:solidFill>
                <a:latin typeface="Arial" panose="020B0604020202020204" pitchFamily="34" charset="0"/>
                <a:cs typeface="Arial" panose="020B0604020202020204" pitchFamily="34" charset="0"/>
              </a:rPr>
              <a:t>Tue Tue</a:t>
            </a:r>
          </a:p>
        </p:txBody>
      </p:sp>
      <p:pic>
        <p:nvPicPr>
          <p:cNvPr id="3" name="Picture 2">
            <a:extLst>
              <a:ext uri="{FF2B5EF4-FFF2-40B4-BE49-F238E27FC236}">
                <a16:creationId xmlns:a16="http://schemas.microsoft.com/office/drawing/2014/main" id="{69CB2A3F-7F41-4EDD-85C3-5ADAEFB7DE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47981" y="987551"/>
            <a:ext cx="9853934" cy="4075663"/>
          </a:xfrm>
          <a:prstGeom prst="rect">
            <a:avLst/>
          </a:prstGeom>
        </p:spPr>
      </p:pic>
      <p:sp>
        <p:nvSpPr>
          <p:cNvPr id="4" name="TextBox 3">
            <a:extLst>
              <a:ext uri="{FF2B5EF4-FFF2-40B4-BE49-F238E27FC236}">
                <a16:creationId xmlns:a16="http://schemas.microsoft.com/office/drawing/2014/main" id="{F6189A61-C767-4749-B9D4-A688E425455B}"/>
              </a:ext>
            </a:extLst>
          </p:cNvPr>
          <p:cNvSpPr txBox="1"/>
          <p:nvPr/>
        </p:nvSpPr>
        <p:spPr>
          <a:xfrm>
            <a:off x="190085" y="1209500"/>
            <a:ext cx="1564574" cy="1815882"/>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This song can be performed in a round, group two starting when group one reaches the *.</a:t>
            </a:r>
          </a:p>
        </p:txBody>
      </p:sp>
    </p:spTree>
    <p:extLst>
      <p:ext uri="{BB962C8B-B14F-4D97-AF65-F5344CB8AC3E}">
        <p14:creationId xmlns:p14="http://schemas.microsoft.com/office/powerpoint/2010/main" val="389685210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8BA88-E02B-4F1B-9AA3-3074D3935B2C}"/>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92130" y="876967"/>
            <a:ext cx="6512914" cy="4617283"/>
          </a:xfrm>
          <a:prstGeom prst="rect">
            <a:avLst/>
          </a:prstGeom>
        </p:spPr>
      </p:pic>
      <p:sp>
        <p:nvSpPr>
          <p:cNvPr id="2" name="Title 1">
            <a:extLst>
              <a:ext uri="{FF2B5EF4-FFF2-40B4-BE49-F238E27FC236}">
                <a16:creationId xmlns:a16="http://schemas.microsoft.com/office/drawing/2014/main" id="{11CC8FDE-60C3-43F2-B22C-5C423EB58477}"/>
              </a:ext>
            </a:extLst>
          </p:cNvPr>
          <p:cNvSpPr>
            <a:spLocks noGrp="1"/>
          </p:cNvSpPr>
          <p:nvPr>
            <p:ph type="title"/>
          </p:nvPr>
        </p:nvSpPr>
        <p:spPr>
          <a:xfrm>
            <a:off x="5248532" y="391880"/>
            <a:ext cx="1694935" cy="524561"/>
          </a:xfrm>
        </p:spPr>
        <p:txBody>
          <a:bodyPr/>
          <a:lstStyle/>
          <a:p>
            <a:r>
              <a:rPr lang="en-GB" sz="3600" dirty="0">
                <a:solidFill>
                  <a:srgbClr val="0070C0"/>
                </a:solidFill>
                <a:latin typeface="Arial" panose="020B0604020202020204" pitchFamily="34" charset="0"/>
                <a:cs typeface="Arial" panose="020B0604020202020204" pitchFamily="34" charset="0"/>
              </a:rPr>
              <a:t>Si Si Si </a:t>
            </a:r>
          </a:p>
        </p:txBody>
      </p:sp>
      <p:sp>
        <p:nvSpPr>
          <p:cNvPr id="5" name="TextBox 4">
            <a:extLst>
              <a:ext uri="{FF2B5EF4-FFF2-40B4-BE49-F238E27FC236}">
                <a16:creationId xmlns:a16="http://schemas.microsoft.com/office/drawing/2014/main" id="{0299FF16-CD2D-441E-9079-9F1BDABC1783}"/>
              </a:ext>
            </a:extLst>
          </p:cNvPr>
          <p:cNvSpPr txBox="1"/>
          <p:nvPr/>
        </p:nvSpPr>
        <p:spPr>
          <a:xfrm>
            <a:off x="376983" y="1225057"/>
            <a:ext cx="4114799" cy="830997"/>
          </a:xfrm>
          <a:prstGeom prst="rect">
            <a:avLst/>
          </a:prstGeom>
          <a:noFill/>
          <a:ln>
            <a:solidFill>
              <a:srgbClr val="0070C0"/>
            </a:solidFill>
          </a:ln>
        </p:spPr>
        <p:txBody>
          <a:bodyPr wrap="square" rtlCol="0">
            <a:spAutoFit/>
          </a:bodyPr>
          <a:lstStyle/>
          <a:p>
            <a:r>
              <a:rPr lang="en-GB" sz="1600" b="1" dirty="0">
                <a:latin typeface="Arial" panose="020B0604020202020204" pitchFamily="34" charset="0"/>
                <a:cs typeface="Arial" panose="020B0604020202020204" pitchFamily="34" charset="0"/>
              </a:rPr>
              <a:t>D.C. al Fine </a:t>
            </a:r>
            <a:r>
              <a:rPr lang="en-GB" sz="1600" dirty="0">
                <a:latin typeface="Arial" panose="020B0604020202020204" pitchFamily="34" charset="0"/>
                <a:cs typeface="Arial" panose="020B0604020202020204" pitchFamily="34" charset="0"/>
              </a:rPr>
              <a:t>means go back to the beginning (‘Da Capo’ meaning ‘the head’) and stop at </a:t>
            </a:r>
            <a:r>
              <a:rPr lang="en-GB" sz="1600" b="1" dirty="0">
                <a:latin typeface="Arial" panose="020B0604020202020204" pitchFamily="34" charset="0"/>
                <a:cs typeface="Arial" panose="020B0604020202020204" pitchFamily="34" charset="0"/>
              </a:rPr>
              <a:t>Fine</a:t>
            </a:r>
            <a:r>
              <a:rPr lang="en-GB" sz="1600" dirty="0">
                <a:latin typeface="Arial" panose="020B0604020202020204" pitchFamily="34" charset="0"/>
                <a:cs typeface="Arial" panose="020B0604020202020204" pitchFamily="34" charset="0"/>
              </a:rPr>
              <a:t> (meaning ‘finish’).</a:t>
            </a:r>
          </a:p>
        </p:txBody>
      </p:sp>
      <p:sp>
        <p:nvSpPr>
          <p:cNvPr id="11" name="Oval 10">
            <a:extLst>
              <a:ext uri="{FF2B5EF4-FFF2-40B4-BE49-F238E27FC236}">
                <a16:creationId xmlns:a16="http://schemas.microsoft.com/office/drawing/2014/main" id="{A5606D60-C099-4358-92C4-15EF2CC744F2}"/>
              </a:ext>
              <a:ext uri="{C183D7F6-B498-43B3-948B-1728B52AA6E4}">
                <adec:decorative xmlns:adec="http://schemas.microsoft.com/office/drawing/2017/decorative" val="1"/>
              </a:ext>
            </a:extLst>
          </p:cNvPr>
          <p:cNvSpPr/>
          <p:nvPr/>
        </p:nvSpPr>
        <p:spPr>
          <a:xfrm>
            <a:off x="10246865" y="1672028"/>
            <a:ext cx="635000" cy="3063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287F7D60-B35F-4CA3-B699-8EF7B4A20972}"/>
              </a:ext>
              <a:ext uri="{C183D7F6-B498-43B3-948B-1728B52AA6E4}">
                <adec:decorative xmlns:adec="http://schemas.microsoft.com/office/drawing/2017/decorative" val="1"/>
              </a:ext>
            </a:extLst>
          </p:cNvPr>
          <p:cNvSpPr/>
          <p:nvPr/>
        </p:nvSpPr>
        <p:spPr>
          <a:xfrm>
            <a:off x="10259222" y="4758552"/>
            <a:ext cx="1485900" cy="3063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345160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71E1-7B06-4B4F-8F6D-952D742198A4}"/>
              </a:ext>
            </a:extLst>
          </p:cNvPr>
          <p:cNvSpPr>
            <a:spLocks noGrp="1"/>
          </p:cNvSpPr>
          <p:nvPr>
            <p:ph type="title"/>
          </p:nvPr>
        </p:nvSpPr>
        <p:spPr>
          <a:xfrm>
            <a:off x="519248" y="437609"/>
            <a:ext cx="11151917" cy="612715"/>
          </a:xfrm>
        </p:spPr>
        <p:txBody>
          <a:bodyPr/>
          <a:lstStyle/>
          <a:p>
            <a:pPr algn="ctr"/>
            <a:r>
              <a:rPr lang="en-GB" sz="3600" dirty="0">
                <a:solidFill>
                  <a:srgbClr val="0070C0"/>
                </a:solidFill>
                <a:latin typeface="Arial" panose="020B0604020202020204" pitchFamily="34" charset="0"/>
                <a:cs typeface="Arial" panose="020B0604020202020204" pitchFamily="34" charset="0"/>
              </a:rPr>
              <a:t>Senwa Dedende </a:t>
            </a:r>
          </a:p>
        </p:txBody>
      </p:sp>
      <p:pic>
        <p:nvPicPr>
          <p:cNvPr id="4" name="Picture 3">
            <a:extLst>
              <a:ext uri="{FF2B5EF4-FFF2-40B4-BE49-F238E27FC236}">
                <a16:creationId xmlns:a16="http://schemas.microsoft.com/office/drawing/2014/main" id="{9FFA079A-BCF6-404F-B537-1E414D77C7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00" y="1415512"/>
            <a:ext cx="10800000" cy="2715168"/>
          </a:xfrm>
          <a:prstGeom prst="rect">
            <a:avLst/>
          </a:prstGeom>
        </p:spPr>
      </p:pic>
      <p:sp>
        <p:nvSpPr>
          <p:cNvPr id="5" name="TextBox 4">
            <a:extLst>
              <a:ext uri="{FF2B5EF4-FFF2-40B4-BE49-F238E27FC236}">
                <a16:creationId xmlns:a16="http://schemas.microsoft.com/office/drawing/2014/main" id="{49CA9EF3-F87C-4360-9B44-B29FADC7B339}"/>
              </a:ext>
            </a:extLst>
          </p:cNvPr>
          <p:cNvSpPr txBox="1"/>
          <p:nvPr/>
        </p:nvSpPr>
        <p:spPr>
          <a:xfrm>
            <a:off x="655965" y="1126947"/>
            <a:ext cx="11151917" cy="338554"/>
          </a:xfrm>
          <a:prstGeom prst="rect">
            <a:avLst/>
          </a:prstGeom>
          <a:noFill/>
          <a:ln>
            <a:noFill/>
          </a:ln>
        </p:spPr>
        <p:txBody>
          <a:bodyPr wrap="square" rtlCol="0">
            <a:spAutoFit/>
          </a:bodyPr>
          <a:lstStyle/>
          <a:p>
            <a:r>
              <a:rPr lang="en-GB" sz="1600" dirty="0">
                <a:latin typeface="Arial" panose="020B0604020202020204" pitchFamily="34" charset="0"/>
                <a:cs typeface="Arial" panose="020B0604020202020204" pitchFamily="34" charset="0"/>
              </a:rPr>
              <a:t>The second line uses a descending</a:t>
            </a:r>
            <a:r>
              <a:rPr lang="en-GB" sz="1600" b="1" dirty="0">
                <a:latin typeface="Arial" panose="020B0604020202020204" pitchFamily="34" charset="0"/>
                <a:cs typeface="Arial" panose="020B0604020202020204" pitchFamily="34" charset="0"/>
              </a:rPr>
              <a:t> sequence</a:t>
            </a:r>
            <a:r>
              <a:rPr lang="en-GB" sz="1600" dirty="0">
                <a:latin typeface="Arial" panose="020B0604020202020204" pitchFamily="34" charset="0"/>
                <a:cs typeface="Arial" panose="020B0604020202020204" pitchFamily="34" charset="0"/>
              </a:rPr>
              <a:t>. This means that the same phrase is repeated, each time at a lower pitch. </a:t>
            </a:r>
          </a:p>
        </p:txBody>
      </p:sp>
      <p:grpSp>
        <p:nvGrpSpPr>
          <p:cNvPr id="10" name="Group 9">
            <a:extLst>
              <a:ext uri="{FF2B5EF4-FFF2-40B4-BE49-F238E27FC236}">
                <a16:creationId xmlns:a16="http://schemas.microsoft.com/office/drawing/2014/main" id="{07E6660A-D359-4321-A8AF-801C64D26385}"/>
              </a:ext>
              <a:ext uri="{C183D7F6-B498-43B3-948B-1728B52AA6E4}">
                <adec:decorative xmlns:adec="http://schemas.microsoft.com/office/drawing/2017/decorative" val="1"/>
              </a:ext>
            </a:extLst>
          </p:cNvPr>
          <p:cNvGrpSpPr/>
          <p:nvPr/>
        </p:nvGrpSpPr>
        <p:grpSpPr>
          <a:xfrm>
            <a:off x="2419071" y="4256238"/>
            <a:ext cx="7352270" cy="1087394"/>
            <a:chOff x="420130" y="4374292"/>
            <a:chExt cx="7352270" cy="1087394"/>
          </a:xfrm>
        </p:grpSpPr>
        <p:sp>
          <p:nvSpPr>
            <p:cNvPr id="6" name="TextBox 5">
              <a:extLst>
                <a:ext uri="{FF2B5EF4-FFF2-40B4-BE49-F238E27FC236}">
                  <a16:creationId xmlns:a16="http://schemas.microsoft.com/office/drawing/2014/main" id="{232E0F31-BBCD-4F29-AABD-34B76F31683A}"/>
                </a:ext>
              </a:extLst>
            </p:cNvPr>
            <p:cNvSpPr txBox="1"/>
            <p:nvPr/>
          </p:nvSpPr>
          <p:spPr>
            <a:xfrm>
              <a:off x="655965" y="4715390"/>
              <a:ext cx="4114801" cy="369332"/>
            </a:xfrm>
            <a:prstGeom prst="rect">
              <a:avLst/>
            </a:prstGeom>
            <a:noFill/>
            <a:ln>
              <a:noFill/>
            </a:ln>
          </p:spPr>
          <p:txBody>
            <a:bodyPr wrap="square" rtlCol="0">
              <a:spAutoFit/>
            </a:bodyPr>
            <a:lstStyle/>
            <a:p>
              <a:r>
                <a:rPr lang="en-GB" dirty="0"/>
                <a:t>Optional </a:t>
              </a:r>
              <a:r>
                <a:rPr lang="en-GB" b="1" dirty="0"/>
                <a:t>ostinato</a:t>
              </a:r>
              <a:r>
                <a:rPr lang="en-GB" dirty="0"/>
                <a:t> (repeating pattern):</a:t>
              </a:r>
            </a:p>
          </p:txBody>
        </p:sp>
        <p:pic>
          <p:nvPicPr>
            <p:cNvPr id="7" name="Picture 6">
              <a:extLst>
                <a:ext uri="{FF2B5EF4-FFF2-40B4-BE49-F238E27FC236}">
                  <a16:creationId xmlns:a16="http://schemas.microsoft.com/office/drawing/2014/main" id="{B58AFD4C-4A0A-4397-BB7E-C85666737B81}"/>
                </a:ext>
              </a:extLst>
            </p:cNvPr>
            <p:cNvPicPr>
              <a:picLocks noChangeAspect="1"/>
            </p:cNvPicPr>
            <p:nvPr/>
          </p:nvPicPr>
          <p:blipFill>
            <a:blip r:embed="rId4"/>
            <a:stretch>
              <a:fillRect/>
            </a:stretch>
          </p:blipFill>
          <p:spPr>
            <a:xfrm>
              <a:off x="5012422" y="4507480"/>
              <a:ext cx="2408815" cy="785152"/>
            </a:xfrm>
            <a:prstGeom prst="rect">
              <a:avLst/>
            </a:prstGeom>
          </p:spPr>
        </p:pic>
        <p:sp>
          <p:nvSpPr>
            <p:cNvPr id="9" name="Rectangle 8">
              <a:extLst>
                <a:ext uri="{FF2B5EF4-FFF2-40B4-BE49-F238E27FC236}">
                  <a16:creationId xmlns:a16="http://schemas.microsoft.com/office/drawing/2014/main" id="{DCDA8ED2-F119-4C19-8382-75F77A5B504B}"/>
                </a:ext>
              </a:extLst>
            </p:cNvPr>
            <p:cNvSpPr/>
            <p:nvPr/>
          </p:nvSpPr>
          <p:spPr bwMode="auto">
            <a:xfrm>
              <a:off x="420130" y="4374292"/>
              <a:ext cx="7352270" cy="1087394"/>
            </a:xfrm>
            <a:prstGeom prst="rect">
              <a:avLst/>
            </a:prstGeom>
            <a:no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sz="2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354825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A240-8485-4A62-889A-0052E11F41FA}"/>
              </a:ext>
            </a:extLst>
          </p:cNvPr>
          <p:cNvSpPr>
            <a:spLocks noGrp="1"/>
          </p:cNvSpPr>
          <p:nvPr>
            <p:ph type="title"/>
          </p:nvPr>
        </p:nvSpPr>
        <p:spPr>
          <a:xfrm>
            <a:off x="520041" y="503699"/>
            <a:ext cx="11151917" cy="571339"/>
          </a:xfrm>
        </p:spPr>
        <p:txBody>
          <a:bodyPr/>
          <a:lstStyle/>
          <a:p>
            <a:pPr algn="ctr"/>
            <a:r>
              <a:rPr lang="en-GB" sz="3600" dirty="0">
                <a:solidFill>
                  <a:srgbClr val="0070C0"/>
                </a:solidFill>
                <a:latin typeface="Arial" panose="020B0604020202020204" pitchFamily="34" charset="0"/>
                <a:cs typeface="Arial" panose="020B0604020202020204" pitchFamily="34" charset="0"/>
              </a:rPr>
              <a:t>Senwa Dedende </a:t>
            </a:r>
            <a:r>
              <a:rPr lang="en-GB" sz="2400" dirty="0">
                <a:solidFill>
                  <a:srgbClr val="0070C0"/>
                </a:solidFill>
                <a:latin typeface="Arial" panose="020B0604020202020204" pitchFamily="34" charset="0"/>
                <a:cs typeface="Arial" panose="020B0604020202020204" pitchFamily="34" charset="0"/>
              </a:rPr>
              <a:t>(Two Parts)</a:t>
            </a:r>
            <a:endParaRPr lang="en-GB" sz="3600"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DC1A0-225E-4A80-BA75-96974ABCBF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99" y="1224804"/>
            <a:ext cx="11520000" cy="3677604"/>
          </a:xfrm>
          <a:prstGeom prst="rect">
            <a:avLst/>
          </a:prstGeom>
        </p:spPr>
      </p:pic>
    </p:spTree>
    <p:extLst>
      <p:ext uri="{BB962C8B-B14F-4D97-AF65-F5344CB8AC3E}">
        <p14:creationId xmlns:p14="http://schemas.microsoft.com/office/powerpoint/2010/main" val="32784638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8A07AE-3473-475E-BA27-71A0595A99A9}"/>
              </a:ext>
            </a:extLst>
          </p:cNvPr>
          <p:cNvSpPr>
            <a:spLocks noGrp="1"/>
          </p:cNvSpPr>
          <p:nvPr>
            <p:ph type="title"/>
          </p:nvPr>
        </p:nvSpPr>
        <p:spPr>
          <a:xfrm>
            <a:off x="524083" y="548821"/>
            <a:ext cx="11151917" cy="563288"/>
          </a:xfrm>
        </p:spPr>
        <p:txBody>
          <a:bodyPr/>
          <a:lstStyle/>
          <a:p>
            <a:pPr algn="ctr"/>
            <a:r>
              <a:rPr lang="en-GB" sz="3600" dirty="0">
                <a:solidFill>
                  <a:srgbClr val="0070C0"/>
                </a:solidFill>
                <a:latin typeface="Arial" panose="020B0604020202020204" pitchFamily="34" charset="0"/>
                <a:cs typeface="Arial" panose="020B0604020202020204" pitchFamily="34" charset="0"/>
              </a:rPr>
              <a:t>Senwa Dedende </a:t>
            </a:r>
            <a:r>
              <a:rPr lang="en-GB" sz="2400" dirty="0">
                <a:solidFill>
                  <a:srgbClr val="0070C0"/>
                </a:solidFill>
                <a:latin typeface="Arial" panose="020B0604020202020204" pitchFamily="34" charset="0"/>
                <a:cs typeface="Arial" panose="020B0604020202020204" pitchFamily="34" charset="0"/>
              </a:rPr>
              <a:t>(Round) </a:t>
            </a:r>
            <a:endParaRPr lang="en-GB" sz="2400" i="1" dirty="0">
              <a:solidFill>
                <a:srgbClr val="0070C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A55BAB8-B649-4CDC-BEAB-0A2376F30B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000" y="1569424"/>
            <a:ext cx="11160000" cy="2884044"/>
          </a:xfrm>
          <a:prstGeom prst="rect">
            <a:avLst/>
          </a:prstGeom>
        </p:spPr>
      </p:pic>
    </p:spTree>
    <p:extLst>
      <p:ext uri="{BB962C8B-B14F-4D97-AF65-F5344CB8AC3E}">
        <p14:creationId xmlns:p14="http://schemas.microsoft.com/office/powerpoint/2010/main" val="21432616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C963-D2F0-4F9E-81DD-51B36022DC6A}"/>
              </a:ext>
            </a:extLst>
          </p:cNvPr>
          <p:cNvSpPr>
            <a:spLocks noGrp="1"/>
          </p:cNvSpPr>
          <p:nvPr>
            <p:ph type="title"/>
          </p:nvPr>
        </p:nvSpPr>
        <p:spPr>
          <a:xfrm>
            <a:off x="1024143" y="418436"/>
            <a:ext cx="10515600" cy="940808"/>
          </a:xfrm>
        </p:spPr>
        <p:txBody>
          <a:bodyPr/>
          <a:lstStyle/>
          <a:p>
            <a:pPr algn="ctr"/>
            <a:r>
              <a:rPr lang="en-GB" sz="3600" dirty="0" err="1">
                <a:solidFill>
                  <a:srgbClr val="0070C0"/>
                </a:solidFill>
                <a:latin typeface="Arial" panose="020B0604020202020204" pitchFamily="34" charset="0"/>
                <a:cs typeface="Arial" panose="020B0604020202020204" pitchFamily="34" charset="0"/>
              </a:rPr>
              <a:t>Senwa</a:t>
            </a:r>
            <a:r>
              <a:rPr lang="en-GB" sz="3600" dirty="0">
                <a:solidFill>
                  <a:srgbClr val="0070C0"/>
                </a:solidFill>
                <a:latin typeface="Arial" panose="020B0604020202020204" pitchFamily="34" charset="0"/>
                <a:cs typeface="Arial" panose="020B0604020202020204" pitchFamily="34" charset="0"/>
              </a:rPr>
              <a:t> </a:t>
            </a:r>
            <a:r>
              <a:rPr lang="en-GB" sz="3600" dirty="0" err="1">
                <a:solidFill>
                  <a:srgbClr val="0070C0"/>
                </a:solidFill>
                <a:latin typeface="Arial" panose="020B0604020202020204" pitchFamily="34" charset="0"/>
                <a:cs typeface="Arial" panose="020B0604020202020204" pitchFamily="34" charset="0"/>
              </a:rPr>
              <a:t>Dedende</a:t>
            </a:r>
            <a:r>
              <a:rPr lang="en-GB" sz="3600" dirty="0">
                <a:solidFill>
                  <a:srgbClr val="0070C0"/>
                </a:solidFill>
                <a:latin typeface="Arial" panose="020B0604020202020204" pitchFamily="34" charset="0"/>
                <a:cs typeface="Arial" panose="020B0604020202020204" pitchFamily="34" charset="0"/>
              </a:rPr>
              <a:t> </a:t>
            </a:r>
            <a:r>
              <a:rPr lang="en-GB" sz="2400" dirty="0">
                <a:solidFill>
                  <a:srgbClr val="0070C0"/>
                </a:solidFill>
                <a:latin typeface="Arial" panose="020B0604020202020204" pitchFamily="34" charset="0"/>
                <a:cs typeface="Arial" panose="020B0604020202020204" pitchFamily="34" charset="0"/>
              </a:rPr>
              <a:t>(Round)</a:t>
            </a:r>
            <a:br>
              <a:rPr lang="en-GB" sz="2400" dirty="0">
                <a:solidFill>
                  <a:srgbClr val="0070C0"/>
                </a:solidFill>
                <a:latin typeface="Arial" panose="020B0604020202020204" pitchFamily="34" charset="0"/>
                <a:cs typeface="Arial" panose="020B0604020202020204" pitchFamily="34" charset="0"/>
              </a:rPr>
            </a:br>
            <a:r>
              <a:rPr lang="en-GB" sz="2400" i="1" dirty="0">
                <a:solidFill>
                  <a:srgbClr val="0070C0"/>
                </a:solidFill>
                <a:latin typeface="Arial" panose="020B0604020202020204" pitchFamily="34" charset="0"/>
                <a:cs typeface="Arial" panose="020B0604020202020204" pitchFamily="34" charset="0"/>
              </a:rPr>
              <a:t>alternative notation</a:t>
            </a:r>
            <a:endParaRPr lang="en-GB" sz="2400"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69E910E-7B9B-462E-BE97-7FB59EAAA1C3}"/>
              </a:ext>
              <a:ext uri="{C183D7F6-B498-43B3-948B-1728B52AA6E4}">
                <adec:decorative xmlns:adec="http://schemas.microsoft.com/office/drawing/2017/decorative" val="1"/>
              </a:ext>
            </a:extLst>
          </p:cNvPr>
          <p:cNvPicPr>
            <a:picLocks noChangeAspect="1"/>
          </p:cNvPicPr>
          <p:nvPr/>
        </p:nvPicPr>
        <p:blipFill rotWithShape="1">
          <a:blip r:embed="rId3"/>
          <a:srcRect b="49657"/>
          <a:stretch/>
        </p:blipFill>
        <p:spPr>
          <a:xfrm>
            <a:off x="251187" y="1618735"/>
            <a:ext cx="11455179" cy="3274540"/>
          </a:xfrm>
          <a:prstGeom prst="rect">
            <a:avLst/>
          </a:prstGeom>
        </p:spPr>
      </p:pic>
    </p:spTree>
    <p:extLst>
      <p:ext uri="{BB962C8B-B14F-4D97-AF65-F5344CB8AC3E}">
        <p14:creationId xmlns:p14="http://schemas.microsoft.com/office/powerpoint/2010/main" val="1860051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C963-D2F0-4F9E-81DD-51B36022DC6A}"/>
              </a:ext>
            </a:extLst>
          </p:cNvPr>
          <p:cNvSpPr>
            <a:spLocks noGrp="1"/>
          </p:cNvSpPr>
          <p:nvPr>
            <p:ph type="title"/>
          </p:nvPr>
        </p:nvSpPr>
        <p:spPr>
          <a:xfrm>
            <a:off x="1024143" y="418436"/>
            <a:ext cx="10515600" cy="940808"/>
          </a:xfrm>
        </p:spPr>
        <p:txBody>
          <a:bodyPr/>
          <a:lstStyle/>
          <a:p>
            <a:pPr algn="ctr"/>
            <a:r>
              <a:rPr lang="en-GB" sz="3600" dirty="0" err="1">
                <a:solidFill>
                  <a:srgbClr val="0070C0"/>
                </a:solidFill>
                <a:latin typeface="Arial" panose="020B0604020202020204" pitchFamily="34" charset="0"/>
                <a:cs typeface="Arial" panose="020B0604020202020204" pitchFamily="34" charset="0"/>
              </a:rPr>
              <a:t>Senwa</a:t>
            </a:r>
            <a:r>
              <a:rPr lang="en-GB" sz="3600" dirty="0">
                <a:solidFill>
                  <a:srgbClr val="0070C0"/>
                </a:solidFill>
                <a:latin typeface="Arial" panose="020B0604020202020204" pitchFamily="34" charset="0"/>
                <a:cs typeface="Arial" panose="020B0604020202020204" pitchFamily="34" charset="0"/>
              </a:rPr>
              <a:t> </a:t>
            </a:r>
            <a:r>
              <a:rPr lang="en-GB" sz="3600" dirty="0" err="1">
                <a:solidFill>
                  <a:srgbClr val="0070C0"/>
                </a:solidFill>
                <a:latin typeface="Arial" panose="020B0604020202020204" pitchFamily="34" charset="0"/>
                <a:cs typeface="Arial" panose="020B0604020202020204" pitchFamily="34" charset="0"/>
              </a:rPr>
              <a:t>Dedende</a:t>
            </a:r>
            <a:r>
              <a:rPr lang="en-GB" sz="3600" dirty="0">
                <a:solidFill>
                  <a:srgbClr val="0070C0"/>
                </a:solidFill>
                <a:latin typeface="Arial" panose="020B0604020202020204" pitchFamily="34" charset="0"/>
                <a:cs typeface="Arial" panose="020B0604020202020204" pitchFamily="34" charset="0"/>
              </a:rPr>
              <a:t> cont. </a:t>
            </a:r>
            <a:r>
              <a:rPr lang="en-GB" sz="2400" dirty="0">
                <a:solidFill>
                  <a:srgbClr val="0070C0"/>
                </a:solidFill>
                <a:latin typeface="Arial" panose="020B0604020202020204" pitchFamily="34" charset="0"/>
                <a:cs typeface="Arial" panose="020B0604020202020204" pitchFamily="34" charset="0"/>
              </a:rPr>
              <a:t>(Round)</a:t>
            </a:r>
            <a:br>
              <a:rPr lang="en-GB" sz="2400" dirty="0">
                <a:solidFill>
                  <a:srgbClr val="0070C0"/>
                </a:solidFill>
                <a:latin typeface="Arial" panose="020B0604020202020204" pitchFamily="34" charset="0"/>
                <a:cs typeface="Arial" panose="020B0604020202020204" pitchFamily="34" charset="0"/>
              </a:rPr>
            </a:br>
            <a:r>
              <a:rPr lang="en-GB" sz="2400" i="1" dirty="0">
                <a:solidFill>
                  <a:srgbClr val="0070C0"/>
                </a:solidFill>
                <a:latin typeface="Arial" panose="020B0604020202020204" pitchFamily="34" charset="0"/>
                <a:cs typeface="Arial" panose="020B0604020202020204" pitchFamily="34" charset="0"/>
              </a:rPr>
              <a:t>alternative notation</a:t>
            </a:r>
            <a:endParaRPr lang="en-GB" sz="2400"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69E910E-7B9B-462E-BE97-7FB59EAAA1C3}"/>
              </a:ext>
              <a:ext uri="{C183D7F6-B498-43B3-948B-1728B52AA6E4}">
                <adec:decorative xmlns:adec="http://schemas.microsoft.com/office/drawing/2017/decorative" val="1"/>
              </a:ext>
            </a:extLst>
          </p:cNvPr>
          <p:cNvPicPr>
            <a:picLocks noChangeAspect="1"/>
          </p:cNvPicPr>
          <p:nvPr/>
        </p:nvPicPr>
        <p:blipFill rotWithShape="1">
          <a:blip r:embed="rId3"/>
          <a:srcRect t="49397"/>
          <a:stretch/>
        </p:blipFill>
        <p:spPr>
          <a:xfrm>
            <a:off x="376257" y="1458097"/>
            <a:ext cx="11439486" cy="3286898"/>
          </a:xfrm>
          <a:prstGeom prst="rect">
            <a:avLst/>
          </a:prstGeom>
        </p:spPr>
      </p:pic>
    </p:spTree>
    <p:extLst>
      <p:ext uri="{BB962C8B-B14F-4D97-AF65-F5344CB8AC3E}">
        <p14:creationId xmlns:p14="http://schemas.microsoft.com/office/powerpoint/2010/main" val="16490458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2EEA04-DE45-4069-A8AF-52990C1A1251}"/>
              </a:ext>
            </a:extLst>
          </p:cNvPr>
          <p:cNvSpPr txBox="1">
            <a:spLocks noGrp="1"/>
          </p:cNvSpPr>
          <p:nvPr>
            <p:ph type="title" idx="4294967295"/>
          </p:nvPr>
        </p:nvSpPr>
        <p:spPr>
          <a:xfrm>
            <a:off x="838200" y="454389"/>
            <a:ext cx="10515600" cy="6892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Throw Catch</a:t>
            </a:r>
          </a:p>
        </p:txBody>
      </p:sp>
      <p:pic>
        <p:nvPicPr>
          <p:cNvPr id="5" name="Picture 4">
            <a:extLst>
              <a:ext uri="{FF2B5EF4-FFF2-40B4-BE49-F238E27FC236}">
                <a16:creationId xmlns:a16="http://schemas.microsoft.com/office/drawing/2014/main" id="{DAD9BE73-4D8A-4F26-BA16-22D76653EF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000" y="1685499"/>
            <a:ext cx="11520000" cy="2897822"/>
          </a:xfrm>
          <a:prstGeom prst="rect">
            <a:avLst/>
          </a:prstGeom>
        </p:spPr>
      </p:pic>
      <p:sp>
        <p:nvSpPr>
          <p:cNvPr id="4" name="TextBox 3">
            <a:extLst>
              <a:ext uri="{FF2B5EF4-FFF2-40B4-BE49-F238E27FC236}">
                <a16:creationId xmlns:a16="http://schemas.microsoft.com/office/drawing/2014/main" id="{FB5E969E-3F68-4EDB-BB73-381162E00A20}"/>
              </a:ext>
            </a:extLst>
          </p:cNvPr>
          <p:cNvSpPr txBox="1"/>
          <p:nvPr/>
        </p:nvSpPr>
        <p:spPr>
          <a:xfrm>
            <a:off x="345502" y="4695295"/>
            <a:ext cx="11510498" cy="584775"/>
          </a:xfrm>
          <a:prstGeom prst="rect">
            <a:avLst/>
          </a:prstGeom>
          <a:noFill/>
          <a:ln>
            <a:noFill/>
          </a:ln>
        </p:spPr>
        <p:txBody>
          <a:bodyPr wrap="square" rtlCol="0">
            <a:spAutoFit/>
          </a:bodyPr>
          <a:lstStyle/>
          <a:p>
            <a:r>
              <a:rPr lang="en-GB" sz="1600" dirty="0">
                <a:latin typeface="Arial" panose="020B0604020202020204" pitchFamily="34" charset="0"/>
                <a:cs typeface="Arial" panose="020B0604020202020204" pitchFamily="34" charset="0"/>
              </a:rPr>
              <a:t>This piece uses syncopation. This means that some notes use ‘weak’/off beats instead of the ‘strong’ beats. Beats 1 &amp; 3 are typically the ‘strong’ beats so any other beat or division of those beats are considered ‘weak’.</a:t>
            </a:r>
          </a:p>
        </p:txBody>
      </p:sp>
      <p:sp>
        <p:nvSpPr>
          <p:cNvPr id="6" name="TextBox 5">
            <a:extLst>
              <a:ext uri="{FF2B5EF4-FFF2-40B4-BE49-F238E27FC236}">
                <a16:creationId xmlns:a16="http://schemas.microsoft.com/office/drawing/2014/main" id="{5B0B292A-1D57-4A4F-BD0E-F8A0452FB70B}"/>
              </a:ext>
            </a:extLst>
          </p:cNvPr>
          <p:cNvSpPr txBox="1"/>
          <p:nvPr/>
        </p:nvSpPr>
        <p:spPr>
          <a:xfrm>
            <a:off x="345502" y="1102417"/>
            <a:ext cx="11510498" cy="338554"/>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To create the </a:t>
            </a:r>
            <a:r>
              <a:rPr lang="en-GB" sz="1600" b="1" dirty="0">
                <a:latin typeface="Arial" panose="020B0604020202020204" pitchFamily="34" charset="0"/>
                <a:cs typeface="Arial" panose="020B0604020202020204" pitchFamily="34" charset="0"/>
              </a:rPr>
              <a:t>syncopated</a:t>
            </a:r>
            <a:r>
              <a:rPr lang="en-GB" sz="1600" dirty="0">
                <a:latin typeface="Arial" panose="020B0604020202020204" pitchFamily="34" charset="0"/>
                <a:cs typeface="Arial" panose="020B0604020202020204" pitchFamily="34" charset="0"/>
              </a:rPr>
              <a:t> rhythm, there are a number of half-beat, or quaver, rests both during and at the start of some bars.</a:t>
            </a:r>
          </a:p>
        </p:txBody>
      </p:sp>
      <p:cxnSp>
        <p:nvCxnSpPr>
          <p:cNvPr id="7" name="Straight Arrow Connector 6">
            <a:extLst>
              <a:ext uri="{FF2B5EF4-FFF2-40B4-BE49-F238E27FC236}">
                <a16:creationId xmlns:a16="http://schemas.microsoft.com/office/drawing/2014/main" id="{1646717F-5B32-4686-A533-CB289E46B99D}"/>
              </a:ext>
              <a:ext uri="{C183D7F6-B498-43B3-948B-1728B52AA6E4}">
                <adec:decorative xmlns:adec="http://schemas.microsoft.com/office/drawing/2017/decorative" val="1"/>
              </a:ext>
            </a:extLst>
          </p:cNvPr>
          <p:cNvCxnSpPr>
            <a:cxnSpLocks/>
          </p:cNvCxnSpPr>
          <p:nvPr/>
        </p:nvCxnSpPr>
        <p:spPr>
          <a:xfrm>
            <a:off x="3805882" y="1464076"/>
            <a:ext cx="0" cy="431491"/>
          </a:xfrm>
          <a:prstGeom prst="straightConnector1">
            <a:avLst/>
          </a:prstGeom>
          <a:ln>
            <a:solidFill>
              <a:srgbClr val="0070C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05652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2CB32D-6EAE-40DB-97B6-F9046E31B193}"/>
              </a:ext>
            </a:extLst>
          </p:cNvPr>
          <p:cNvSpPr txBox="1">
            <a:spLocks noGrp="1"/>
          </p:cNvSpPr>
          <p:nvPr>
            <p:ph type="title" idx="4294967295"/>
          </p:nvPr>
        </p:nvSpPr>
        <p:spPr>
          <a:xfrm>
            <a:off x="1046772" y="855748"/>
            <a:ext cx="10098455" cy="4377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All songs help us to expand our range, but which songs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actually help us to learn to sing and to improve it, to pitch-match, to use vowels to make and carry sound and consonants to carry meaning?  To use rhythm and phrase to convey the emotion and message of a song?  To use dynamics to really light up a performance?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Looking at song books it can be difficult to work out which songs to chose to allow children’s voices to develop systematically and naturally, with attention to detail and satisfaction of a good job done.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is where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16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comes in. Think of it as a Reading Scheme for singing where all the work on selecting material for progression has been done for you.</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This doesn’t mean that you can’t sing any other songs - far from it!  Having a singing ‘scheme’ will allow you to use other songs for all the purposes you need.  Just as using a Reading Scheme it doesn’t mean we deny children access to other books - think of those other songs as Library Books to enhance our pleasure and enjoyment of singing!</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31812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2BD26A-F00E-4077-B234-85FADC7670AF}"/>
              </a:ext>
            </a:extLst>
          </p:cNvPr>
          <p:cNvSpPr txBox="1">
            <a:spLocks noGrp="1"/>
          </p:cNvSpPr>
          <p:nvPr>
            <p:ph type="title" idx="4294967295"/>
          </p:nvPr>
        </p:nvSpPr>
        <p:spPr>
          <a:xfrm>
            <a:off x="838200" y="470158"/>
            <a:ext cx="10515600" cy="654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Throw Catch </a:t>
            </a:r>
          </a:p>
        </p:txBody>
      </p:sp>
      <p:pic>
        <p:nvPicPr>
          <p:cNvPr id="5" name="Picture 4">
            <a:extLst>
              <a:ext uri="{FF2B5EF4-FFF2-40B4-BE49-F238E27FC236}">
                <a16:creationId xmlns:a16="http://schemas.microsoft.com/office/drawing/2014/main" id="{05B1ECC1-19EB-40CD-B2E0-62C045FBF8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000" y="1287162"/>
            <a:ext cx="11520000" cy="2880000"/>
          </a:xfrm>
          <a:prstGeom prst="rect">
            <a:avLst/>
          </a:prstGeom>
        </p:spPr>
      </p:pic>
    </p:spTree>
    <p:extLst>
      <p:ext uri="{BB962C8B-B14F-4D97-AF65-F5344CB8AC3E}">
        <p14:creationId xmlns:p14="http://schemas.microsoft.com/office/powerpoint/2010/main" val="20548687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6836-F2CA-4893-8B1E-299498649912}"/>
              </a:ext>
            </a:extLst>
          </p:cNvPr>
          <p:cNvSpPr>
            <a:spLocks noGrp="1"/>
          </p:cNvSpPr>
          <p:nvPr>
            <p:ph type="title"/>
          </p:nvPr>
        </p:nvSpPr>
        <p:spPr>
          <a:xfrm>
            <a:off x="838200" y="447216"/>
            <a:ext cx="10515600" cy="494905"/>
          </a:xfrm>
        </p:spPr>
        <p:txBody>
          <a:bodyPr/>
          <a:lstStyle/>
          <a:p>
            <a:pPr algn="ctr"/>
            <a:r>
              <a:rPr lang="en-GB" sz="3600" dirty="0">
                <a:solidFill>
                  <a:srgbClr val="0070C0"/>
                </a:solidFill>
                <a:latin typeface="Arial" panose="020B0604020202020204" pitchFamily="34" charset="0"/>
                <a:cs typeface="Arial" panose="020B0604020202020204" pitchFamily="34" charset="0"/>
              </a:rPr>
              <a:t>Throw Catch cont. </a:t>
            </a:r>
          </a:p>
        </p:txBody>
      </p:sp>
      <p:pic>
        <p:nvPicPr>
          <p:cNvPr id="4" name="Picture 3">
            <a:extLst>
              <a:ext uri="{FF2B5EF4-FFF2-40B4-BE49-F238E27FC236}">
                <a16:creationId xmlns:a16="http://schemas.microsoft.com/office/drawing/2014/main" id="{845A432F-EC4F-497F-9292-41530B02AB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2637" y="1053334"/>
            <a:ext cx="7946725" cy="4330768"/>
          </a:xfrm>
          <a:prstGeom prst="rect">
            <a:avLst/>
          </a:prstGeom>
        </p:spPr>
      </p:pic>
    </p:spTree>
    <p:extLst>
      <p:ext uri="{BB962C8B-B14F-4D97-AF65-F5344CB8AC3E}">
        <p14:creationId xmlns:p14="http://schemas.microsoft.com/office/powerpoint/2010/main" val="36434261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9F8B5-3D9C-4E5B-B9C7-10CA244503CC}"/>
              </a:ext>
            </a:extLst>
          </p:cNvPr>
          <p:cNvSpPr txBox="1">
            <a:spLocks noGrp="1"/>
          </p:cNvSpPr>
          <p:nvPr>
            <p:ph type="title" idx="4294967295"/>
          </p:nvPr>
        </p:nvSpPr>
        <p:spPr>
          <a:xfrm>
            <a:off x="838200" y="381601"/>
            <a:ext cx="10515600" cy="619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Bella Mamma</a:t>
            </a:r>
          </a:p>
        </p:txBody>
      </p:sp>
      <p:sp>
        <p:nvSpPr>
          <p:cNvPr id="6" name="TextBox 5">
            <a:extLst>
              <a:ext uri="{FF2B5EF4-FFF2-40B4-BE49-F238E27FC236}">
                <a16:creationId xmlns:a16="http://schemas.microsoft.com/office/drawing/2014/main" id="{A883B3F4-BCAC-45BE-A610-53235B757F10}"/>
              </a:ext>
            </a:extLst>
          </p:cNvPr>
          <p:cNvSpPr txBox="1"/>
          <p:nvPr/>
        </p:nvSpPr>
        <p:spPr>
          <a:xfrm>
            <a:off x="516000" y="1000898"/>
            <a:ext cx="11160000" cy="830997"/>
          </a:xfrm>
          <a:prstGeom prst="rect">
            <a:avLst/>
          </a:prstGeom>
          <a:noFill/>
          <a:ln>
            <a:noFill/>
          </a:ln>
        </p:spPr>
        <p:txBody>
          <a:bodyPr wrap="square" rtlCol="0">
            <a:spAutoFit/>
          </a:bodyPr>
          <a:lstStyle/>
          <a:p>
            <a:r>
              <a:rPr lang="en-GB" sz="1600" b="1" dirty="0">
                <a:latin typeface="Arial" panose="020B0604020202020204" pitchFamily="34" charset="0"/>
                <a:cs typeface="Arial" panose="020B0604020202020204" pitchFamily="34" charset="0"/>
              </a:rPr>
              <a:t>Breath control </a:t>
            </a:r>
            <a:r>
              <a:rPr lang="en-GB" sz="1600" dirty="0">
                <a:latin typeface="Arial" panose="020B0604020202020204" pitchFamily="34" charset="0"/>
                <a:cs typeface="Arial" panose="020B0604020202020204" pitchFamily="34" charset="0"/>
              </a:rPr>
              <a:t>is very important in this song in order to keep the notes sounding consistent all the way through, even when they’re very long.  The “oh” notes are all 4 beats long, called </a:t>
            </a:r>
            <a:r>
              <a:rPr lang="en-GB" sz="1600" b="1" dirty="0">
                <a:latin typeface="Arial" panose="020B0604020202020204" pitchFamily="34" charset="0"/>
                <a:cs typeface="Arial" panose="020B0604020202020204" pitchFamily="34" charset="0"/>
              </a:rPr>
              <a:t>semibreves</a:t>
            </a:r>
            <a:r>
              <a:rPr lang="en-GB" sz="1600" dirty="0">
                <a:latin typeface="Arial" panose="020B0604020202020204" pitchFamily="34" charset="0"/>
                <a:cs typeface="Arial" panose="020B0604020202020204" pitchFamily="34" charset="0"/>
              </a:rPr>
              <a:t>, and it is important that they last the whole 4 beats. </a:t>
            </a:r>
          </a:p>
        </p:txBody>
      </p:sp>
      <p:sp>
        <p:nvSpPr>
          <p:cNvPr id="11" name="TextBox 10">
            <a:extLst>
              <a:ext uri="{FF2B5EF4-FFF2-40B4-BE49-F238E27FC236}">
                <a16:creationId xmlns:a16="http://schemas.microsoft.com/office/drawing/2014/main" id="{C4ADFBD7-5F81-47AE-8F43-97C026CAFDAD}"/>
              </a:ext>
            </a:extLst>
          </p:cNvPr>
          <p:cNvSpPr txBox="1"/>
          <p:nvPr/>
        </p:nvSpPr>
        <p:spPr>
          <a:xfrm>
            <a:off x="10812161" y="1842803"/>
            <a:ext cx="1198605" cy="2554545"/>
          </a:xfrm>
          <a:prstGeom prst="rect">
            <a:avLst/>
          </a:prstGeom>
          <a:noFill/>
          <a:ln>
            <a:solidFill>
              <a:srgbClr val="0070C0"/>
            </a:solidFill>
          </a:ln>
        </p:spPr>
        <p:txBody>
          <a:bodyPr wrap="square" rtlCol="0">
            <a:spAutoFit/>
          </a:bodyPr>
          <a:lstStyle/>
          <a:p>
            <a:r>
              <a:rPr lang="en-GB" sz="1600" dirty="0"/>
              <a:t>This is a breath mark and is where you should aim to breathe (silently, without ‘gasping’)</a:t>
            </a:r>
          </a:p>
        </p:txBody>
      </p:sp>
      <p:pic>
        <p:nvPicPr>
          <p:cNvPr id="4" name="Picture 3">
            <a:extLst>
              <a:ext uri="{FF2B5EF4-FFF2-40B4-BE49-F238E27FC236}">
                <a16:creationId xmlns:a16="http://schemas.microsoft.com/office/drawing/2014/main" id="{FD116F6E-991B-4DFA-8320-6A4EBB2AAD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000" y="1906037"/>
            <a:ext cx="9851319" cy="3311844"/>
          </a:xfrm>
          <a:prstGeom prst="rect">
            <a:avLst/>
          </a:prstGeom>
        </p:spPr>
      </p:pic>
      <p:cxnSp>
        <p:nvCxnSpPr>
          <p:cNvPr id="7" name="Straight Arrow Connector 6">
            <a:extLst>
              <a:ext uri="{FF2B5EF4-FFF2-40B4-BE49-F238E27FC236}">
                <a16:creationId xmlns:a16="http://schemas.microsoft.com/office/drawing/2014/main" id="{28A867CF-5DC3-48E9-9CF9-41357B05F0A7}"/>
              </a:ext>
              <a:ext uri="{C183D7F6-B498-43B3-948B-1728B52AA6E4}">
                <adec:decorative xmlns:adec="http://schemas.microsoft.com/office/drawing/2017/decorative" val="1"/>
              </a:ext>
            </a:extLst>
          </p:cNvPr>
          <p:cNvCxnSpPr/>
          <p:nvPr/>
        </p:nvCxnSpPr>
        <p:spPr>
          <a:xfrm flipH="1">
            <a:off x="10367319" y="2829697"/>
            <a:ext cx="444843" cy="0"/>
          </a:xfrm>
          <a:prstGeom prst="straightConnector1">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779994B-3171-4196-B686-AF6D1F609FA0}"/>
              </a:ext>
              <a:ext uri="{C183D7F6-B498-43B3-948B-1728B52AA6E4}">
                <adec:decorative xmlns:adec="http://schemas.microsoft.com/office/drawing/2017/decorative" val="1"/>
              </a:ext>
            </a:extLst>
          </p:cNvPr>
          <p:cNvCxnSpPr/>
          <p:nvPr/>
        </p:nvCxnSpPr>
        <p:spPr>
          <a:xfrm flipH="1">
            <a:off x="10367319" y="1943108"/>
            <a:ext cx="444843" cy="0"/>
          </a:xfrm>
          <a:prstGeom prst="straightConnector1">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873563-4CD5-429C-9504-83E9BD13E55D}"/>
              </a:ext>
              <a:ext uri="{C183D7F6-B498-43B3-948B-1728B52AA6E4}">
                <adec:decorative xmlns:adec="http://schemas.microsoft.com/office/drawing/2017/decorative" val="1"/>
              </a:ext>
            </a:extLst>
          </p:cNvPr>
          <p:cNvCxnSpPr/>
          <p:nvPr/>
        </p:nvCxnSpPr>
        <p:spPr>
          <a:xfrm flipH="1">
            <a:off x="10367319" y="3661719"/>
            <a:ext cx="444843" cy="0"/>
          </a:xfrm>
          <a:prstGeom prst="straightConnector1">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5848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A39E-B817-40FC-84FF-B5A9C81E6141}"/>
              </a:ext>
            </a:extLst>
          </p:cNvPr>
          <p:cNvSpPr>
            <a:spLocks noGrp="1"/>
          </p:cNvSpPr>
          <p:nvPr>
            <p:ph type="title"/>
          </p:nvPr>
        </p:nvSpPr>
        <p:spPr>
          <a:xfrm>
            <a:off x="524083" y="482513"/>
            <a:ext cx="11151917" cy="588002"/>
          </a:xfrm>
        </p:spPr>
        <p:txBody>
          <a:bodyPr/>
          <a:lstStyle/>
          <a:p>
            <a:pPr algn="ctr"/>
            <a:r>
              <a:rPr lang="en-GB" sz="3600" dirty="0">
                <a:solidFill>
                  <a:srgbClr val="0070C0"/>
                </a:solidFill>
                <a:latin typeface="Arial" panose="020B0604020202020204" pitchFamily="34" charset="0"/>
                <a:cs typeface="Arial" panose="020B0604020202020204" pitchFamily="34" charset="0"/>
              </a:rPr>
              <a:t>Bella Mamma </a:t>
            </a:r>
          </a:p>
        </p:txBody>
      </p:sp>
      <p:pic>
        <p:nvPicPr>
          <p:cNvPr id="7" name="Picture 6">
            <a:extLst>
              <a:ext uri="{FF2B5EF4-FFF2-40B4-BE49-F238E27FC236}">
                <a16:creationId xmlns:a16="http://schemas.microsoft.com/office/drawing/2014/main" id="{4768629F-7348-4E63-B114-DF1D0810E0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4083" y="1070515"/>
            <a:ext cx="11160000" cy="4390798"/>
          </a:xfrm>
          <a:prstGeom prst="rect">
            <a:avLst/>
          </a:prstGeom>
        </p:spPr>
      </p:pic>
    </p:spTree>
    <p:extLst>
      <p:ext uri="{BB962C8B-B14F-4D97-AF65-F5344CB8AC3E}">
        <p14:creationId xmlns:p14="http://schemas.microsoft.com/office/powerpoint/2010/main" val="13605460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6DC8-8C19-4FCE-9D53-49BADBEC33D6}"/>
              </a:ext>
            </a:extLst>
          </p:cNvPr>
          <p:cNvSpPr>
            <a:spLocks noGrp="1"/>
          </p:cNvSpPr>
          <p:nvPr>
            <p:ph type="title"/>
          </p:nvPr>
        </p:nvSpPr>
        <p:spPr>
          <a:xfrm>
            <a:off x="838199" y="424858"/>
            <a:ext cx="10515600" cy="557749"/>
          </a:xfrm>
        </p:spPr>
        <p:txBody>
          <a:bodyPr/>
          <a:lstStyle/>
          <a:p>
            <a:pPr algn="ctr"/>
            <a:r>
              <a:rPr lang="en-GB" sz="3600" dirty="0">
                <a:solidFill>
                  <a:srgbClr val="0070C0"/>
                </a:solidFill>
                <a:latin typeface="Arial" panose="020B0604020202020204" pitchFamily="34" charset="0"/>
                <a:cs typeface="Arial" panose="020B0604020202020204" pitchFamily="34" charset="0"/>
              </a:rPr>
              <a:t>Bella Mamma cont.</a:t>
            </a:r>
          </a:p>
        </p:txBody>
      </p:sp>
      <p:pic>
        <p:nvPicPr>
          <p:cNvPr id="3" name="Picture 2">
            <a:extLst>
              <a:ext uri="{FF2B5EF4-FFF2-40B4-BE49-F238E27FC236}">
                <a16:creationId xmlns:a16="http://schemas.microsoft.com/office/drawing/2014/main" id="{2C0804B8-5B22-4DEB-8277-61DCAEB4BA09}"/>
              </a:ext>
              <a:ext uri="{C183D7F6-B498-43B3-948B-1728B52AA6E4}">
                <adec:decorative xmlns:adec="http://schemas.microsoft.com/office/drawing/2017/decorative" val="1"/>
              </a:ext>
            </a:extLst>
          </p:cNvPr>
          <p:cNvPicPr>
            <a:picLocks noChangeAspect="1"/>
          </p:cNvPicPr>
          <p:nvPr/>
        </p:nvPicPr>
        <p:blipFill rotWithShape="1">
          <a:blip r:embed="rId2"/>
          <a:srcRect b="54154"/>
          <a:stretch/>
        </p:blipFill>
        <p:spPr>
          <a:xfrm>
            <a:off x="542540" y="1118531"/>
            <a:ext cx="11106919" cy="3515252"/>
          </a:xfrm>
          <a:prstGeom prst="rect">
            <a:avLst/>
          </a:prstGeom>
        </p:spPr>
      </p:pic>
    </p:spTree>
    <p:extLst>
      <p:ext uri="{BB962C8B-B14F-4D97-AF65-F5344CB8AC3E}">
        <p14:creationId xmlns:p14="http://schemas.microsoft.com/office/powerpoint/2010/main" val="203280961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6DC8-8C19-4FCE-9D53-49BADBEC33D6}"/>
              </a:ext>
            </a:extLst>
          </p:cNvPr>
          <p:cNvSpPr>
            <a:spLocks noGrp="1"/>
          </p:cNvSpPr>
          <p:nvPr>
            <p:ph type="title"/>
          </p:nvPr>
        </p:nvSpPr>
        <p:spPr>
          <a:xfrm>
            <a:off x="838199" y="424858"/>
            <a:ext cx="10515600" cy="557749"/>
          </a:xfrm>
        </p:spPr>
        <p:txBody>
          <a:bodyPr/>
          <a:lstStyle/>
          <a:p>
            <a:pPr algn="ctr"/>
            <a:r>
              <a:rPr lang="en-GB" sz="3600" dirty="0">
                <a:solidFill>
                  <a:srgbClr val="0070C0"/>
                </a:solidFill>
                <a:latin typeface="Arial" panose="020B0604020202020204" pitchFamily="34" charset="0"/>
                <a:cs typeface="Arial" panose="020B0604020202020204" pitchFamily="34" charset="0"/>
              </a:rPr>
              <a:t>Bella Mamma cont...</a:t>
            </a:r>
          </a:p>
        </p:txBody>
      </p:sp>
      <p:pic>
        <p:nvPicPr>
          <p:cNvPr id="4" name="Picture 3">
            <a:extLst>
              <a:ext uri="{FF2B5EF4-FFF2-40B4-BE49-F238E27FC236}">
                <a16:creationId xmlns:a16="http://schemas.microsoft.com/office/drawing/2014/main" id="{3BB07112-D301-4F1D-8915-492B735A451E}"/>
              </a:ext>
              <a:ext uri="{C183D7F6-B498-43B3-948B-1728B52AA6E4}">
                <adec:decorative xmlns:adec="http://schemas.microsoft.com/office/drawing/2017/decorative" val="1"/>
              </a:ext>
            </a:extLst>
          </p:cNvPr>
          <p:cNvPicPr>
            <a:picLocks noChangeAspect="1"/>
          </p:cNvPicPr>
          <p:nvPr/>
        </p:nvPicPr>
        <p:blipFill rotWithShape="1">
          <a:blip r:embed="rId2"/>
          <a:srcRect t="54154"/>
          <a:stretch/>
        </p:blipFill>
        <p:spPr>
          <a:xfrm>
            <a:off x="444933" y="896110"/>
            <a:ext cx="11302134" cy="3577036"/>
          </a:xfrm>
          <a:prstGeom prst="rect">
            <a:avLst/>
          </a:prstGeom>
        </p:spPr>
      </p:pic>
    </p:spTree>
    <p:extLst>
      <p:ext uri="{BB962C8B-B14F-4D97-AF65-F5344CB8AC3E}">
        <p14:creationId xmlns:p14="http://schemas.microsoft.com/office/powerpoint/2010/main" val="380581371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4F64-6E9F-4E99-BF59-ECEF8FD65B61}"/>
              </a:ext>
            </a:extLst>
          </p:cNvPr>
          <p:cNvSpPr>
            <a:spLocks noGrp="1"/>
          </p:cNvSpPr>
          <p:nvPr>
            <p:ph type="title"/>
          </p:nvPr>
        </p:nvSpPr>
        <p:spPr>
          <a:xfrm>
            <a:off x="520041" y="496376"/>
            <a:ext cx="11151917" cy="612715"/>
          </a:xfrm>
        </p:spPr>
        <p:txBody>
          <a:bodyPr/>
          <a:lstStyle/>
          <a:p>
            <a:pPr algn="ctr"/>
            <a:r>
              <a:rPr lang="en-GB" sz="3600" dirty="0">
                <a:solidFill>
                  <a:srgbClr val="0070C0"/>
                </a:solidFill>
                <a:latin typeface="Arial" panose="020B0604020202020204" pitchFamily="34" charset="0"/>
                <a:cs typeface="Arial" panose="020B0604020202020204" pitchFamily="34" charset="0"/>
              </a:rPr>
              <a:t>My Pet Can </a:t>
            </a:r>
          </a:p>
        </p:txBody>
      </p:sp>
      <p:pic>
        <p:nvPicPr>
          <p:cNvPr id="3" name="Picture 2">
            <a:extLst>
              <a:ext uri="{FF2B5EF4-FFF2-40B4-BE49-F238E27FC236}">
                <a16:creationId xmlns:a16="http://schemas.microsoft.com/office/drawing/2014/main" id="{E830FCEC-051C-461A-AF8A-62C92D850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5818" y="1262082"/>
            <a:ext cx="11226140" cy="2852718"/>
          </a:xfrm>
          <a:prstGeom prst="rect">
            <a:avLst/>
          </a:prstGeom>
        </p:spPr>
      </p:pic>
    </p:spTree>
    <p:extLst>
      <p:ext uri="{BB962C8B-B14F-4D97-AF65-F5344CB8AC3E}">
        <p14:creationId xmlns:p14="http://schemas.microsoft.com/office/powerpoint/2010/main" val="254800605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55CB-14B8-4AC1-89E1-BC0AA58BE7D8}"/>
              </a:ext>
            </a:extLst>
          </p:cNvPr>
          <p:cNvSpPr>
            <a:spLocks noGrp="1"/>
          </p:cNvSpPr>
          <p:nvPr>
            <p:ph type="title"/>
          </p:nvPr>
        </p:nvSpPr>
        <p:spPr>
          <a:xfrm>
            <a:off x="838200" y="463538"/>
            <a:ext cx="10515600" cy="598702"/>
          </a:xfrm>
        </p:spPr>
        <p:txBody>
          <a:bodyPr/>
          <a:lstStyle/>
          <a:p>
            <a:r>
              <a:rPr lang="en-GB" sz="3600" u="sng" dirty="0">
                <a:solidFill>
                  <a:srgbClr val="0070C0"/>
                </a:solidFill>
                <a:latin typeface="Arial" panose="020B0604020202020204" pitchFamily="34" charset="0"/>
                <a:cs typeface="Arial" panose="020B0604020202020204" pitchFamily="34" charset="0"/>
              </a:rPr>
              <a:t>Glossary  </a:t>
            </a:r>
          </a:p>
        </p:txBody>
      </p:sp>
      <p:sp>
        <p:nvSpPr>
          <p:cNvPr id="5" name="Text Placeholder 4">
            <a:extLst>
              <a:ext uri="{FF2B5EF4-FFF2-40B4-BE49-F238E27FC236}">
                <a16:creationId xmlns:a16="http://schemas.microsoft.com/office/drawing/2014/main" id="{99088D27-B929-4D8A-BBBA-9C15575E569A}"/>
              </a:ext>
            </a:extLst>
          </p:cNvPr>
          <p:cNvSpPr>
            <a:spLocks noGrp="1"/>
          </p:cNvSpPr>
          <p:nvPr>
            <p:ph type="body" idx="1"/>
          </p:nvPr>
        </p:nvSpPr>
        <p:spPr>
          <a:xfrm>
            <a:off x="836612" y="1244173"/>
            <a:ext cx="5157787" cy="455043"/>
          </a:xfrm>
        </p:spPr>
        <p:txBody>
          <a:bodyPr/>
          <a:lstStyle/>
          <a:p>
            <a:r>
              <a:rPr lang="en-GB" dirty="0">
                <a:solidFill>
                  <a:srgbClr val="0070C0"/>
                </a:solidFill>
                <a:latin typeface="Arial" panose="020B0604020202020204" pitchFamily="34" charset="0"/>
                <a:cs typeface="Arial" panose="020B0604020202020204" pitchFamily="34" charset="0"/>
              </a:rPr>
              <a:t>Tempo (speed)</a:t>
            </a:r>
          </a:p>
        </p:txBody>
      </p:sp>
      <p:sp>
        <p:nvSpPr>
          <p:cNvPr id="3" name="Content Placeholder 2">
            <a:extLst>
              <a:ext uri="{FF2B5EF4-FFF2-40B4-BE49-F238E27FC236}">
                <a16:creationId xmlns:a16="http://schemas.microsoft.com/office/drawing/2014/main" id="{F9F6CE77-ABE2-40A7-8036-5C4E8847F882}"/>
              </a:ext>
            </a:extLst>
          </p:cNvPr>
          <p:cNvSpPr>
            <a:spLocks noGrp="1"/>
          </p:cNvSpPr>
          <p:nvPr>
            <p:ph sz="half" idx="2"/>
          </p:nvPr>
        </p:nvSpPr>
        <p:spPr>
          <a:xfrm>
            <a:off x="836612" y="1881149"/>
            <a:ext cx="2858057" cy="1472287"/>
          </a:xfrm>
        </p:spPr>
        <p:txBody>
          <a:bodyPr/>
          <a:lstStyle/>
          <a:p>
            <a:r>
              <a:rPr lang="en-GB" sz="1600" dirty="0">
                <a:solidFill>
                  <a:schemeClr val="tx1"/>
                </a:solidFill>
                <a:latin typeface="Arial" panose="020B0604020202020204" pitchFamily="34" charset="0"/>
                <a:cs typeface="Arial" panose="020B0604020202020204" pitchFamily="34" charset="0"/>
              </a:rPr>
              <a:t>Allegro - </a:t>
            </a:r>
            <a:r>
              <a:rPr lang="en-GB" sz="1600" i="1" dirty="0">
                <a:solidFill>
                  <a:schemeClr val="tx1"/>
                </a:solidFill>
                <a:latin typeface="Arial" panose="020B0604020202020204" pitchFamily="34" charset="0"/>
                <a:cs typeface="Arial" panose="020B0604020202020204" pitchFamily="34" charset="0"/>
              </a:rPr>
              <a:t>fast</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Andante - </a:t>
            </a:r>
            <a:r>
              <a:rPr lang="en-GB" sz="1600" i="1" dirty="0">
                <a:solidFill>
                  <a:schemeClr val="tx1"/>
                </a:solidFill>
                <a:latin typeface="Arial" panose="020B0604020202020204" pitchFamily="34" charset="0"/>
                <a:cs typeface="Arial" panose="020B0604020202020204" pitchFamily="34" charset="0"/>
              </a:rPr>
              <a:t>walking pace</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Lento - </a:t>
            </a:r>
            <a:r>
              <a:rPr lang="en-GB" sz="1600" i="1" dirty="0">
                <a:solidFill>
                  <a:schemeClr val="tx1"/>
                </a:solidFill>
                <a:latin typeface="Arial" panose="020B0604020202020204" pitchFamily="34" charset="0"/>
                <a:cs typeface="Arial" panose="020B0604020202020204" pitchFamily="34" charset="0"/>
              </a:rPr>
              <a:t>slow</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Accelerando - </a:t>
            </a:r>
            <a:r>
              <a:rPr lang="en-GB" sz="1600" i="1" dirty="0">
                <a:solidFill>
                  <a:schemeClr val="tx1"/>
                </a:solidFill>
                <a:latin typeface="Arial" panose="020B0604020202020204" pitchFamily="34" charset="0"/>
                <a:cs typeface="Arial" panose="020B0604020202020204" pitchFamily="34" charset="0"/>
              </a:rPr>
              <a:t>getting faster</a:t>
            </a:r>
          </a:p>
          <a:p>
            <a:r>
              <a:rPr lang="en-GB" sz="1600" dirty="0">
                <a:solidFill>
                  <a:schemeClr val="tx1"/>
                </a:solidFill>
                <a:latin typeface="Arial" panose="020B0604020202020204" pitchFamily="34" charset="0"/>
                <a:cs typeface="Arial" panose="020B0604020202020204" pitchFamily="34" charset="0"/>
              </a:rPr>
              <a:t>Ritardando</a:t>
            </a:r>
            <a:r>
              <a:rPr lang="en-GB" sz="1600" i="1" dirty="0">
                <a:solidFill>
                  <a:schemeClr val="tx1"/>
                </a:solidFill>
                <a:latin typeface="Arial" panose="020B0604020202020204" pitchFamily="34" charset="0"/>
                <a:cs typeface="Arial" panose="020B0604020202020204" pitchFamily="34" charset="0"/>
              </a:rPr>
              <a:t> - getting slower</a:t>
            </a:r>
            <a:endParaRPr lang="en-GB" sz="1600" dirty="0">
              <a:solidFill>
                <a:schemeClr val="tx1"/>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7BF96AC-1276-4076-9883-810D27088E8E}"/>
              </a:ext>
            </a:extLst>
          </p:cNvPr>
          <p:cNvSpPr>
            <a:spLocks noGrp="1"/>
          </p:cNvSpPr>
          <p:nvPr>
            <p:ph type="body" sz="quarter" idx="3"/>
          </p:nvPr>
        </p:nvSpPr>
        <p:spPr>
          <a:xfrm>
            <a:off x="4400035" y="1248928"/>
            <a:ext cx="5183188" cy="455043"/>
          </a:xfrm>
        </p:spPr>
        <p:txBody>
          <a:bodyPr/>
          <a:lstStyle/>
          <a:p>
            <a:r>
              <a:rPr lang="en-GB" dirty="0">
                <a:solidFill>
                  <a:srgbClr val="0070C0"/>
                </a:solidFill>
                <a:latin typeface="Arial" panose="020B0604020202020204" pitchFamily="34" charset="0"/>
                <a:cs typeface="Arial" panose="020B0604020202020204" pitchFamily="34" charset="0"/>
              </a:rPr>
              <a:t>Dynamics (loud/quiet)</a:t>
            </a:r>
          </a:p>
        </p:txBody>
      </p:sp>
      <p:sp>
        <p:nvSpPr>
          <p:cNvPr id="4" name="Content Placeholder 3">
            <a:extLst>
              <a:ext uri="{FF2B5EF4-FFF2-40B4-BE49-F238E27FC236}">
                <a16:creationId xmlns:a16="http://schemas.microsoft.com/office/drawing/2014/main" id="{92BB8BAB-5C10-4A4E-B92F-C9860874C93D}"/>
              </a:ext>
            </a:extLst>
          </p:cNvPr>
          <p:cNvSpPr>
            <a:spLocks noGrp="1"/>
          </p:cNvSpPr>
          <p:nvPr>
            <p:ph sz="quarter" idx="4"/>
          </p:nvPr>
        </p:nvSpPr>
        <p:spPr>
          <a:xfrm>
            <a:off x="4400035" y="1881149"/>
            <a:ext cx="3391930" cy="1707066"/>
          </a:xfrm>
        </p:spPr>
        <p:txBody>
          <a:bodyPr/>
          <a:lstStyle/>
          <a:p>
            <a:r>
              <a:rPr lang="en-GB" sz="1600" dirty="0">
                <a:solidFill>
                  <a:schemeClr val="tx1"/>
                </a:solidFill>
                <a:latin typeface="Arial" panose="020B0604020202020204" pitchFamily="34" charset="0"/>
                <a:cs typeface="Arial" panose="020B0604020202020204" pitchFamily="34" charset="0"/>
              </a:rPr>
              <a:t>Piano (</a:t>
            </a:r>
            <a:r>
              <a:rPr lang="en-GB" sz="1600" i="1" dirty="0">
                <a:solidFill>
                  <a:schemeClr val="tx1"/>
                </a:solidFill>
                <a:latin typeface="Arial" panose="020B0604020202020204" pitchFamily="34" charset="0"/>
                <a:cs typeface="Arial" panose="020B0604020202020204" pitchFamily="34" charset="0"/>
              </a:rPr>
              <a:t>p</a:t>
            </a:r>
            <a:r>
              <a:rPr lang="en-GB" sz="1600" dirty="0">
                <a:solidFill>
                  <a:schemeClr val="tx1"/>
                </a:solidFill>
                <a:latin typeface="Arial" panose="020B0604020202020204" pitchFamily="34" charset="0"/>
                <a:cs typeface="Arial" panose="020B0604020202020204" pitchFamily="34" charset="0"/>
              </a:rPr>
              <a:t>) - </a:t>
            </a:r>
            <a:r>
              <a:rPr lang="en-GB" sz="1600" i="1" dirty="0">
                <a:solidFill>
                  <a:schemeClr val="tx1"/>
                </a:solidFill>
                <a:latin typeface="Arial" panose="020B0604020202020204" pitchFamily="34" charset="0"/>
                <a:cs typeface="Arial" panose="020B0604020202020204" pitchFamily="34" charset="0"/>
              </a:rPr>
              <a:t>quiet</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Mezzo piano (</a:t>
            </a:r>
            <a:r>
              <a:rPr lang="en-GB" sz="1600" i="1" dirty="0">
                <a:solidFill>
                  <a:schemeClr val="tx1"/>
                </a:solidFill>
                <a:latin typeface="Arial" panose="020B0604020202020204" pitchFamily="34" charset="0"/>
                <a:cs typeface="Arial" panose="020B0604020202020204" pitchFamily="34" charset="0"/>
              </a:rPr>
              <a:t>mp</a:t>
            </a:r>
            <a:r>
              <a:rPr lang="en-GB" sz="1600" dirty="0">
                <a:solidFill>
                  <a:schemeClr val="tx1"/>
                </a:solidFill>
                <a:latin typeface="Arial" panose="020B0604020202020204" pitchFamily="34" charset="0"/>
                <a:cs typeface="Arial" panose="020B0604020202020204" pitchFamily="34" charset="0"/>
              </a:rPr>
              <a:t>) - </a:t>
            </a:r>
            <a:r>
              <a:rPr lang="en-GB" sz="1600" i="1" dirty="0">
                <a:solidFill>
                  <a:schemeClr val="tx1"/>
                </a:solidFill>
                <a:latin typeface="Arial" panose="020B0604020202020204" pitchFamily="34" charset="0"/>
                <a:cs typeface="Arial" panose="020B0604020202020204" pitchFamily="34" charset="0"/>
              </a:rPr>
              <a:t>medium quiet</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Mezzo forte (</a:t>
            </a:r>
            <a:r>
              <a:rPr lang="en-GB" sz="1600" i="1" dirty="0">
                <a:solidFill>
                  <a:schemeClr val="tx1"/>
                </a:solidFill>
                <a:latin typeface="Arial" panose="020B0604020202020204" pitchFamily="34" charset="0"/>
                <a:cs typeface="Arial" panose="020B0604020202020204" pitchFamily="34" charset="0"/>
              </a:rPr>
              <a:t>mf</a:t>
            </a:r>
            <a:r>
              <a:rPr lang="en-GB" sz="1600" dirty="0">
                <a:solidFill>
                  <a:schemeClr val="tx1"/>
                </a:solidFill>
                <a:latin typeface="Arial" panose="020B0604020202020204" pitchFamily="34" charset="0"/>
                <a:cs typeface="Arial" panose="020B0604020202020204" pitchFamily="34" charset="0"/>
              </a:rPr>
              <a:t>) - </a:t>
            </a:r>
            <a:r>
              <a:rPr lang="en-GB" sz="1600" i="1" dirty="0">
                <a:solidFill>
                  <a:schemeClr val="tx1"/>
                </a:solidFill>
                <a:latin typeface="Arial" panose="020B0604020202020204" pitchFamily="34" charset="0"/>
                <a:cs typeface="Arial" panose="020B0604020202020204" pitchFamily="34" charset="0"/>
              </a:rPr>
              <a:t>medium loud</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Forte (</a:t>
            </a:r>
            <a:r>
              <a:rPr lang="en-GB" sz="1600" i="1" dirty="0">
                <a:solidFill>
                  <a:schemeClr val="tx1"/>
                </a:solidFill>
                <a:latin typeface="Arial" panose="020B0604020202020204" pitchFamily="34" charset="0"/>
                <a:cs typeface="Arial" panose="020B0604020202020204" pitchFamily="34" charset="0"/>
              </a:rPr>
              <a:t>f</a:t>
            </a:r>
            <a:r>
              <a:rPr lang="en-GB" sz="1600" dirty="0">
                <a:solidFill>
                  <a:schemeClr val="tx1"/>
                </a:solidFill>
                <a:latin typeface="Arial" panose="020B0604020202020204" pitchFamily="34" charset="0"/>
                <a:cs typeface="Arial" panose="020B0604020202020204" pitchFamily="34" charset="0"/>
              </a:rPr>
              <a:t>) - </a:t>
            </a:r>
            <a:r>
              <a:rPr lang="en-GB" sz="1600" i="1" dirty="0">
                <a:solidFill>
                  <a:schemeClr val="tx1"/>
                </a:solidFill>
                <a:latin typeface="Arial" panose="020B0604020202020204" pitchFamily="34" charset="0"/>
                <a:cs typeface="Arial" panose="020B0604020202020204" pitchFamily="34" charset="0"/>
              </a:rPr>
              <a:t>loud</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Diminuendo (&gt;) - </a:t>
            </a:r>
            <a:r>
              <a:rPr lang="en-GB" sz="1600" i="1" dirty="0">
                <a:solidFill>
                  <a:schemeClr val="tx1"/>
                </a:solidFill>
                <a:latin typeface="Arial" panose="020B0604020202020204" pitchFamily="34" charset="0"/>
                <a:cs typeface="Arial" panose="020B0604020202020204" pitchFamily="34" charset="0"/>
              </a:rPr>
              <a:t>getting quieter</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Crescendo (&lt;) - </a:t>
            </a:r>
            <a:r>
              <a:rPr lang="en-GB" sz="1600" i="1" dirty="0">
                <a:solidFill>
                  <a:schemeClr val="tx1"/>
                </a:solidFill>
                <a:latin typeface="Arial" panose="020B0604020202020204" pitchFamily="34" charset="0"/>
                <a:cs typeface="Arial" panose="020B0604020202020204" pitchFamily="34" charset="0"/>
              </a:rPr>
              <a:t>getting louder</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65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578118" y="513124"/>
            <a:ext cx="11173157" cy="5098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000" b="0"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Copyright Notice</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have made every effort to trace the copyright owners of the songs within these songbooks (with the majority of the songs being in the public domain already).  If we have not acknowledged any copyrighted material, please contact us immediately.</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Thank you to Rachel Thomas (Dawson) and Joan Wright, for the original Songbook 1&amp;2 concept and content.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Many thanks to Joan Wright (formally a member of the Hertfordshire Primary Music Team) for generously letting us use her songs and adaptations of songs and lyrics – ‘Dads, Lads, Girls, Mums’; ‘Henry King of England’; and ‘Dean Bon Bean’.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Additional thanks to all of the past and current members of the Hertfordshire Music Service Primary Music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Thank you to Lucinda Geoghegan for allowing us to use </a:t>
            </a:r>
            <a:r>
              <a:rPr kumimoji="0" lang="en-GB" sz="16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‘Left Luggage’</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‘’From Singing Games and Rhymes for Middle Years 1 published by NYCOS and used with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material </a:t>
            </a:r>
            <a:r>
              <a:rPr kumimoji="0" lang="en-GB" sz="16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‘Tue </a:t>
            </a:r>
            <a:r>
              <a:rPr kumimoji="0" lang="en-GB" sz="1600" b="1"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Tue</a:t>
            </a:r>
            <a:r>
              <a:rPr kumimoji="0" lang="en-GB" sz="1600" b="1"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(traditional Ghanaian song – author unknown) is reproduced with the permission of Oxfam, Oxfam House, John Smith Drive, Cowley, Oxford OX4 2JY, UK </a:t>
            </a:r>
            <a:r>
              <a:rPr kumimoji="0" lang="en-GB" sz="1600" b="0" i="1" u="sng"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www.oxfam.org.uk</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Oxfam does not necessarily endorse any text or activities that accompany the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We have included a bibliography to credit the authors/publishers of the books where we sourced many of these traditional songs.</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3587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365655" y="663839"/>
            <a:ext cx="11460689" cy="44627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tab pos="457200" algn="l"/>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H.E.L.L.O </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Collected and edited by Margaret Anderson</a:t>
            </a: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Skidmore, Jeffrey.  Singing Playgrounds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Ex Cathedra.</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2.  Left Luggage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Traditional rhyme. </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15963"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’From ‘Singing Games and Rhymes for Middle Years 1’, published by NYCOS and used with permission of Lucinda Geoghegan”</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 My Aunt Came Back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Traditional American folk song</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15963"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‘Songs to Sing &amp; Sing Again’; also found in ‘The Kids' Campfire Book’, Jane Drake and Ann Love, Kids Can Press, 1996</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Macoway</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Folk song from New Zealand</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Bim</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-Bam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American folk song.  </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Waldorfschoolsongs</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website:  </a:t>
            </a:r>
            <a:r>
              <a:rPr kumimoji="0" lang="en-GB" sz="1600" b="0" i="1" u="none" strike="noStrike" kern="1200" cap="none" spc="0" normalizeH="0" baseline="0" noProof="0" dirty="0" err="1">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Bim</a:t>
            </a:r>
            <a:r>
              <a:rPr kumimoji="0" lang="en-GB" sz="1600" b="0" i="1"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 bam biddy </a:t>
            </a:r>
            <a:r>
              <a:rPr kumimoji="0" lang="en-GB" sz="1600" b="0" i="1" u="none" strike="noStrike" kern="1200" cap="none" spc="0" normalizeH="0" baseline="0" noProof="0" dirty="0" err="1">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biddy</a:t>
            </a:r>
            <a:r>
              <a:rPr kumimoji="0" lang="en-GB" sz="1600" b="0" i="1"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 bam | 9-10 </a:t>
            </a:r>
            <a:r>
              <a:rPr kumimoji="0" lang="en-GB" sz="1600" b="0" i="1" u="none" strike="noStrike" kern="1200" cap="none" spc="0" normalizeH="0" baseline="0" noProof="0" dirty="0" err="1">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jaar</a:t>
            </a:r>
            <a:r>
              <a:rPr kumimoji="0" lang="en-GB" sz="1600" b="0" i="1"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 | 11-12 </a:t>
            </a:r>
            <a:r>
              <a:rPr kumimoji="0" lang="en-GB" sz="1600" b="0" i="1" u="none" strike="noStrike" kern="1200" cap="none" spc="0" normalizeH="0" baseline="0" noProof="0" dirty="0" err="1">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jaar</a:t>
            </a:r>
            <a:r>
              <a:rPr kumimoji="0" lang="en-GB" sz="1600" b="0" i="1"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 | </a:t>
            </a:r>
            <a:r>
              <a:rPr kumimoji="0" lang="en-GB" sz="1600" b="0" i="1" u="none" strike="noStrike" kern="1200" cap="none" spc="0" normalizeH="0" baseline="0" noProof="0" dirty="0" err="1">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eenstemmig</a:t>
            </a:r>
            <a:r>
              <a:rPr kumimoji="0" lang="en-GB" sz="1600" b="0" i="1"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 | </a:t>
            </a:r>
            <a:r>
              <a:rPr kumimoji="0" lang="en-GB" sz="1600" b="0" i="1" u="none" strike="noStrike" kern="1200" cap="none" spc="0" normalizeH="0" baseline="0" noProof="0" dirty="0" err="1">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onzintekst</a:t>
            </a:r>
            <a:r>
              <a:rPr kumimoji="0" lang="en-GB" sz="1600" b="0" i="1"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 (waldorfschoolsongs.com)</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 My Song is a Good Song </a:t>
            </a:r>
          </a:p>
          <a:p>
            <a:pPr marL="715963"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Whitlock, Val and Court, Shirley (from ‘My Dog is a Good Dog’)</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©David Lawrence, 2002.  Singing Sherlock Book Two.  Published by Boosey and Hawkes, 2004.</a:t>
            </a:r>
          </a:p>
        </p:txBody>
      </p:sp>
    </p:spTree>
    <p:extLst>
      <p:ext uri="{BB962C8B-B14F-4D97-AF65-F5344CB8AC3E}">
        <p14:creationId xmlns:p14="http://schemas.microsoft.com/office/powerpoint/2010/main" val="357099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B55D24-D247-4352-BC04-589B2A4B1FD8}"/>
              </a:ext>
            </a:extLst>
          </p:cNvPr>
          <p:cNvSpPr txBox="1">
            <a:spLocks noGrp="1"/>
          </p:cNvSpPr>
          <p:nvPr>
            <p:ph type="title" idx="4294967295"/>
          </p:nvPr>
        </p:nvSpPr>
        <p:spPr>
          <a:xfrm>
            <a:off x="967666" y="964406"/>
            <a:ext cx="10256667" cy="3381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Sing!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comes in 3 ‘e-books’: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Off We Go				for Years 1 and 2</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Moving On Up				for Years 3 and 4</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Aim Even Higher			for Years 5 and 6</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Each ‘book’ has around 20 songs which can be spread across the two school years they are designed for. They are mostly short, allowing you to concentrate on quality rather than quantity. There are no lengthy words to learn; everything has been chosen for a musical purpose and there is room for repetition and consolidation to build the children’s confidence and familiarity.</a:t>
            </a:r>
          </a:p>
        </p:txBody>
      </p:sp>
    </p:spTree>
    <p:extLst>
      <p:ext uri="{BB962C8B-B14F-4D97-AF65-F5344CB8AC3E}">
        <p14:creationId xmlns:p14="http://schemas.microsoft.com/office/powerpoint/2010/main" val="230111195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CCBFE-0833-4347-BFCA-1E903BE1020B}"/>
              </a:ext>
            </a:extLst>
          </p:cNvPr>
          <p:cNvSpPr txBox="1">
            <a:spLocks noGrp="1"/>
          </p:cNvSpPr>
          <p:nvPr>
            <p:ph type="title" idx="4294967295"/>
          </p:nvPr>
        </p:nvSpPr>
        <p:spPr>
          <a:xfrm>
            <a:off x="365655" y="750336"/>
            <a:ext cx="11460689" cy="43601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 Tue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Tue</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Folk song from Ghana.  Copyright owned by Oxfam GB:</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40894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material “Tue </a:t>
            </a:r>
            <a:r>
              <a:rPr kumimoji="0" lang="en-GB" sz="1600" b="0" i="1"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Tue</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(traditional Ghanaian song – author unknown)” is reproduced with the permission of Oxfam, Oxfam House, John Smith Drive, Cowley, Oxford OX4 2JY, UK </a:t>
            </a:r>
            <a:r>
              <a:rPr kumimoji="0" lang="en-GB" sz="1600" b="0" i="1"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www.oxfam.org.uk</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Oxfam does not necessarily endorse any text or activities that accompany the materials.’</a:t>
            </a:r>
          </a:p>
          <a:p>
            <a:pPr marL="0" marR="40894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 Si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 </a:t>
            </a:r>
          </a:p>
          <a:p>
            <a:pPr marL="715963"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Whitlock, Val and Court, Shirley.</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Singing Sherlock Book Two.  Published by Boosey and Hawkes, 2004 © Boosey and Hawkes, 2002.</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Senwa</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Dedende</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Traditional folk song from Ghana</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Geoghegan, Lucinda and Norbert </a:t>
            </a:r>
            <a:r>
              <a:rPr kumimoji="0" lang="en-GB" sz="16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Nemes</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László.  Singing Games and Rhymes for ages 9 – 99</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Published by the National Youth Choir of Scotland, 2014.</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10. Throw Catch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Arrangement from Soundscape? </a:t>
            </a: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Words and Music by </a:t>
            </a:r>
            <a:r>
              <a:rPr kumimoji="0" lang="en-GB" sz="1600" b="0" i="1"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Sikhumbuzo</a:t>
            </a: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1"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Tshona</a:t>
            </a: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b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Arranged by Sharon Durant. Sing Up?</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11. Bella Mamma - </a:t>
            </a: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Traditional song from Torre Straits (island near Australia)</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12. My Pet Can</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0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B16793-E9CC-4464-AEF8-89EC96ABAFDD}"/>
              </a:ext>
            </a:extLst>
          </p:cNvPr>
          <p:cNvSpPr txBox="1">
            <a:spLocks noGrp="1"/>
          </p:cNvSpPr>
          <p:nvPr>
            <p:ph type="title" idx="4294967295"/>
          </p:nvPr>
        </p:nvSpPr>
        <p:spPr>
          <a:xfrm>
            <a:off x="1077685" y="1487474"/>
            <a:ext cx="10036629" cy="3118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They are designed to be used in classrooms, projected onto boards, with the musical notation visible as well as the words.  We know that children can become familiar with musical notation by being exposed to it little and often, and that they begin to identify melodic shape and rhythmic features this way.  Features of notation can be pointed out as you learn.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All you need is there, </a:t>
            </a: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and there are teacher notes to support the learning</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We have chosen these songs because we know children love them, as well as developing their singing skills, and we hope that you will enjoy singing them with your class.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HMS Primary Music Team </a:t>
            </a:r>
          </a:p>
        </p:txBody>
      </p:sp>
    </p:spTree>
    <p:extLst>
      <p:ext uri="{BB962C8B-B14F-4D97-AF65-F5344CB8AC3E}">
        <p14:creationId xmlns:p14="http://schemas.microsoft.com/office/powerpoint/2010/main" val="1654197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519248" y="620492"/>
            <a:ext cx="11151917" cy="578114"/>
          </a:xfrm>
        </p:spPr>
        <p:txBody>
          <a:bodyPr/>
          <a:lstStyle/>
          <a:p>
            <a:r>
              <a:rPr lang="en-GB" sz="3600" u="sng" dirty="0">
                <a:solidFill>
                  <a:srgbClr val="0070C0"/>
                </a:solidFill>
                <a:latin typeface="Arial" panose="020B0604020202020204" pitchFamily="34" charset="0"/>
                <a:cs typeface="Arial" panose="020B0604020202020204" pitchFamily="34" charset="0"/>
              </a:rPr>
              <a:t>Aim Even Higher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9248" y="1529063"/>
            <a:ext cx="10515600" cy="2412743"/>
          </a:xfrm>
        </p:spPr>
        <p:txBody>
          <a:bodyPr>
            <a:noAutofit/>
          </a:bodyPr>
          <a:lstStyle/>
          <a:p>
            <a:pPr marL="0" indent="0">
              <a:buNone/>
            </a:pPr>
            <a:r>
              <a:rPr lang="en-GB" sz="1600" dirty="0">
                <a:solidFill>
                  <a:schemeClr val="tx1"/>
                </a:solidFill>
                <a:latin typeface="Arial" panose="020B0604020202020204" pitchFamily="34" charset="0"/>
                <a:cs typeface="Arial" panose="020B0604020202020204" pitchFamily="34" charset="0"/>
              </a:rPr>
              <a:t>This pack is designed to support teachers and all adults working with children in years five and six but can be used with younger children if musically able. We have chosen more complex songs, some with actions. </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Although no music reading is required, we have included notation for those who prefer to use it.</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No instrumental accompaniment is needed but can often be added to enhance final performances. Some suggestions are provided. </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The audio examples are for reference only to help you to remember the songs.</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The pack also refers to cross-curricular links, where relevant, to enrich and enhance your Creative Curriculum, with a range of activities to suit all learning styles.</a:t>
            </a:r>
          </a:p>
        </p:txBody>
      </p:sp>
    </p:spTree>
    <p:extLst>
      <p:ext uri="{BB962C8B-B14F-4D97-AF65-F5344CB8AC3E}">
        <p14:creationId xmlns:p14="http://schemas.microsoft.com/office/powerpoint/2010/main" val="191398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p:txBody>
          <a:bodyPr/>
          <a:lstStyle/>
          <a:p>
            <a:r>
              <a:rPr lang="en-GB" sz="3600" u="sng" dirty="0">
                <a:solidFill>
                  <a:srgbClr val="0070C0"/>
                </a:solidFill>
                <a:latin typeface="Arial" panose="020B0604020202020204" pitchFamily="34" charset="0"/>
                <a:cs typeface="Arial" panose="020B0604020202020204" pitchFamily="34" charset="0"/>
              </a:rPr>
              <a:t>The Benefits of Singing</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6072" y="1548425"/>
            <a:ext cx="11155093" cy="1441912"/>
          </a:xfrm>
        </p:spPr>
        <p:txBody>
          <a:bodyPr>
            <a:noAutofit/>
          </a:bodyPr>
          <a:lstStyle/>
          <a:p>
            <a:pPr marL="0" indent="0">
              <a:buNone/>
            </a:pPr>
            <a:r>
              <a:rPr lang="en-GB" sz="1600" dirty="0">
                <a:solidFill>
                  <a:schemeClr val="tx1"/>
                </a:solidFill>
                <a:latin typeface="Arial" panose="020B0604020202020204" pitchFamily="34" charset="0"/>
                <a:cs typeface="Arial" panose="020B0604020202020204" pitchFamily="34" charset="0"/>
              </a:rPr>
              <a:t>Singing can enhance mental wellbeing, is inclusive and can help build a community to which all children can belong.</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It can help reduce stress, raise self-esteem, boost immune systems, improve cognitive development and language acquisition.</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Additional short ‘bursts’ of singing can be fitted in throughout the school day; it is not always necessary to set aside a specific time.</a:t>
            </a:r>
          </a:p>
        </p:txBody>
      </p:sp>
    </p:spTree>
    <p:extLst>
      <p:ext uri="{BB962C8B-B14F-4D97-AF65-F5344CB8AC3E}">
        <p14:creationId xmlns:p14="http://schemas.microsoft.com/office/powerpoint/2010/main" val="71360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519248" y="620492"/>
            <a:ext cx="11151917" cy="565758"/>
          </a:xfrm>
        </p:spPr>
        <p:txBody>
          <a:bodyPr/>
          <a:lstStyle/>
          <a:p>
            <a:r>
              <a:rPr lang="en-GB" sz="3200" u="sng" dirty="0">
                <a:solidFill>
                  <a:srgbClr val="0070C0"/>
                </a:solidFill>
                <a:latin typeface="Arial" panose="020B0604020202020204" pitchFamily="34" charset="0"/>
                <a:cs typeface="Arial" panose="020B0604020202020204" pitchFamily="34" charset="0"/>
              </a:rPr>
              <a:t>Setting the Expectation </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519248" y="1451983"/>
            <a:ext cx="10515600" cy="3033519"/>
          </a:xfrm>
        </p:spPr>
        <p:txBody>
          <a:bodyPr>
            <a:noAutofit/>
          </a:bodyPr>
          <a:lstStyle/>
          <a:p>
            <a:pPr marL="0" indent="0">
              <a:buNone/>
            </a:pPr>
            <a:r>
              <a:rPr lang="en-GB" sz="1600" dirty="0">
                <a:solidFill>
                  <a:schemeClr val="tx1"/>
                </a:solidFill>
                <a:latin typeface="Arial" panose="020B0604020202020204" pitchFamily="34" charset="0"/>
                <a:cs typeface="Arial" panose="020B0604020202020204" pitchFamily="34" charset="0"/>
              </a:rPr>
              <a:t>This pack is designed to help stretch and develop children’s voices further. There is a greater emphasis on part-singing, maintaining their own line with an awareness of how the different parts fit together.</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Be rigorous in helping them to achieve a beautiful, unforced sound where all voices blend. </a:t>
            </a:r>
          </a:p>
          <a:p>
            <a:pPr marL="0" indent="0">
              <a:buNone/>
            </a:pPr>
            <a:endParaRPr lang="en-GB" sz="1600" dirty="0">
              <a:solidFill>
                <a:schemeClr val="tx1"/>
              </a:solidFill>
              <a:latin typeface="Arial" panose="020B0604020202020204" pitchFamily="34" charset="0"/>
              <a:cs typeface="Arial" panose="020B0604020202020204" pitchFamily="34" charset="0"/>
            </a:endParaRPr>
          </a:p>
          <a:p>
            <a:pPr marL="0" indent="0">
              <a:buNone/>
            </a:pPr>
            <a:r>
              <a:rPr lang="en-GB" sz="1600" dirty="0">
                <a:solidFill>
                  <a:schemeClr val="tx1"/>
                </a:solidFill>
                <a:latin typeface="Arial" panose="020B0604020202020204" pitchFamily="34" charset="0"/>
                <a:cs typeface="Arial" panose="020B0604020202020204" pitchFamily="34" charset="0"/>
              </a:rPr>
              <a:t>All adults need to demonstrate good singing posture:</a:t>
            </a:r>
          </a:p>
          <a:p>
            <a:pPr marL="0" indent="0">
              <a:buNone/>
            </a:pP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Stand feet slightly apart, relaxed shoulders, arms loosely by side.</a:t>
            </a:r>
          </a:p>
          <a:p>
            <a:r>
              <a:rPr lang="en-GB" sz="1600" dirty="0">
                <a:solidFill>
                  <a:schemeClr val="tx1"/>
                </a:solidFill>
                <a:latin typeface="Arial" panose="020B0604020202020204" pitchFamily="34" charset="0"/>
                <a:cs typeface="Arial" panose="020B0604020202020204" pitchFamily="34" charset="0"/>
              </a:rPr>
              <a:t>If chairs are available, establish a ‘singing seat’ position, sitting away from the back of the chair, feet tucked slightly underneath, feet together and hands flat in laps.</a:t>
            </a:r>
          </a:p>
          <a:p>
            <a:r>
              <a:rPr lang="en-GB" sz="1600" dirty="0">
                <a:solidFill>
                  <a:schemeClr val="tx1"/>
                </a:solidFill>
                <a:latin typeface="Arial" panose="020B0604020202020204" pitchFamily="34" charset="0"/>
                <a:cs typeface="Arial" panose="020B0604020202020204" pitchFamily="34" charset="0"/>
              </a:rPr>
              <a:t>Wherever possible avoid sitting on the floor. </a:t>
            </a:r>
          </a:p>
        </p:txBody>
      </p:sp>
      <p:sp>
        <p:nvSpPr>
          <p:cNvPr id="7" name="TextBox 6">
            <a:extLst>
              <a:ext uri="{FF2B5EF4-FFF2-40B4-BE49-F238E27FC236}">
                <a16:creationId xmlns:a16="http://schemas.microsoft.com/office/drawing/2014/main" id="{54E200B3-F791-4735-9A9C-F89C5FBD4ADB}"/>
              </a:ext>
            </a:extLst>
          </p:cNvPr>
          <p:cNvSpPr txBox="1"/>
          <p:nvPr/>
        </p:nvSpPr>
        <p:spPr>
          <a:xfrm>
            <a:off x="519247" y="4514222"/>
            <a:ext cx="11151917" cy="584775"/>
          </a:xfrm>
          <a:prstGeom prst="rect">
            <a:avLst/>
          </a:prstGeom>
          <a:noFill/>
          <a:ln>
            <a:solidFill>
              <a:srgbClr val="0070C0"/>
            </a:solidFill>
          </a:ln>
        </p:spPr>
        <p:txBody>
          <a:bodyPr wrap="square" rtlCol="0">
            <a:spAutoFit/>
          </a:bodyPr>
          <a:lstStyle/>
          <a:p>
            <a:r>
              <a:rPr lang="en-GB" sz="1600" dirty="0">
                <a:latin typeface="Arial" panose="020B0604020202020204" pitchFamily="34" charset="0"/>
                <a:cs typeface="Arial" panose="020B0604020202020204" pitchFamily="34" charset="0"/>
              </a:rPr>
              <a:t>Some slides include extra information and key vocabulary for pupils. This supports and/or extends their knowledge and understanding of the music they are learning. </a:t>
            </a:r>
          </a:p>
        </p:txBody>
      </p:sp>
    </p:spTree>
    <p:extLst>
      <p:ext uri="{BB962C8B-B14F-4D97-AF65-F5344CB8AC3E}">
        <p14:creationId xmlns:p14="http://schemas.microsoft.com/office/powerpoint/2010/main" val="170348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F16A4-88BD-4625-9BE4-12486AF7AD07}"/>
              </a:ext>
            </a:extLst>
          </p:cNvPr>
          <p:cNvSpPr>
            <a:spLocks noGrp="1"/>
          </p:cNvSpPr>
          <p:nvPr>
            <p:ph type="title"/>
          </p:nvPr>
        </p:nvSpPr>
        <p:spPr>
          <a:xfrm>
            <a:off x="838200" y="525304"/>
            <a:ext cx="10515600" cy="606117"/>
          </a:xfrm>
        </p:spPr>
        <p:txBody>
          <a:bodyPr/>
          <a:lstStyle/>
          <a:p>
            <a:r>
              <a:rPr lang="en-GB" sz="3600" u="sng" dirty="0">
                <a:solidFill>
                  <a:srgbClr val="0070C0"/>
                </a:solidFill>
                <a:latin typeface="Arial" panose="020B0604020202020204" pitchFamily="34" charset="0"/>
                <a:cs typeface="Arial" panose="020B0604020202020204" pitchFamily="34" charset="0"/>
              </a:rPr>
              <a:t>Skills Progression</a:t>
            </a:r>
          </a:p>
        </p:txBody>
      </p:sp>
      <p:sp>
        <p:nvSpPr>
          <p:cNvPr id="4" name="Content Placeholder 3">
            <a:extLst>
              <a:ext uri="{FF2B5EF4-FFF2-40B4-BE49-F238E27FC236}">
                <a16:creationId xmlns:a16="http://schemas.microsoft.com/office/drawing/2014/main" id="{2029C67A-07CE-4556-A4E3-EC6E959A82F1}"/>
              </a:ext>
            </a:extLst>
          </p:cNvPr>
          <p:cNvSpPr>
            <a:spLocks noGrp="1"/>
          </p:cNvSpPr>
          <p:nvPr>
            <p:ph idx="1"/>
          </p:nvPr>
        </p:nvSpPr>
        <p:spPr>
          <a:xfrm>
            <a:off x="838200" y="1427868"/>
            <a:ext cx="10515600" cy="2461752"/>
          </a:xfrm>
        </p:spPr>
        <p:txBody>
          <a:bodyPr>
            <a:normAutofit/>
          </a:bodyPr>
          <a:lstStyle/>
          <a:p>
            <a:pPr marL="0" indent="0">
              <a:buNone/>
            </a:pPr>
            <a:r>
              <a:rPr lang="en-GB" sz="1600" dirty="0">
                <a:solidFill>
                  <a:schemeClr val="tx1"/>
                </a:solidFill>
                <a:latin typeface="Arial" panose="020B0604020202020204" pitchFamily="34" charset="0"/>
                <a:cs typeface="Arial" panose="020B0604020202020204" pitchFamily="34" charset="0"/>
              </a:rPr>
              <a:t>Distinguishing speaking and singing voices</a:t>
            </a:r>
          </a:p>
          <a:p>
            <a:pPr marL="0" indent="0">
              <a:buNone/>
            </a:pPr>
            <a:r>
              <a:rPr lang="en-GB" sz="1600" dirty="0">
                <a:solidFill>
                  <a:schemeClr val="tx1"/>
                </a:solidFill>
                <a:latin typeface="Arial" panose="020B0604020202020204" pitchFamily="34" charset="0"/>
                <a:cs typeface="Arial" panose="020B0604020202020204" pitchFamily="34" charset="0"/>
              </a:rPr>
              <a:t>Finding the pulse</a:t>
            </a:r>
          </a:p>
          <a:p>
            <a:pPr marL="0" indent="0">
              <a:buNone/>
            </a:pPr>
            <a:r>
              <a:rPr lang="en-GB" sz="1600" dirty="0">
                <a:solidFill>
                  <a:schemeClr val="tx1"/>
                </a:solidFill>
                <a:latin typeface="Arial" panose="020B0604020202020204" pitchFamily="34" charset="0"/>
                <a:cs typeface="Arial" panose="020B0604020202020204" pitchFamily="34" charset="0"/>
              </a:rPr>
              <a:t>Pitch matching</a:t>
            </a:r>
          </a:p>
          <a:p>
            <a:pPr marL="0" indent="0">
              <a:buNone/>
            </a:pPr>
            <a:r>
              <a:rPr lang="en-GB" sz="1600" dirty="0">
                <a:solidFill>
                  <a:schemeClr val="tx1"/>
                </a:solidFill>
                <a:latin typeface="Arial" panose="020B0604020202020204" pitchFamily="34" charset="0"/>
                <a:cs typeface="Arial" panose="020B0604020202020204" pitchFamily="34" charset="0"/>
              </a:rPr>
              <a:t>Individual singing</a:t>
            </a:r>
          </a:p>
          <a:p>
            <a:pPr marL="0" indent="0">
              <a:buNone/>
            </a:pPr>
            <a:r>
              <a:rPr lang="en-GB" sz="1600" dirty="0">
                <a:solidFill>
                  <a:schemeClr val="tx1"/>
                </a:solidFill>
                <a:latin typeface="Arial" panose="020B0604020202020204" pitchFamily="34" charset="0"/>
                <a:cs typeface="Arial" panose="020B0604020202020204" pitchFamily="34" charset="0"/>
              </a:rPr>
              <a:t>Awareness of phrase</a:t>
            </a:r>
          </a:p>
          <a:p>
            <a:pPr marL="0" indent="0">
              <a:buNone/>
            </a:pPr>
            <a:r>
              <a:rPr lang="en-GB" sz="1600" dirty="0">
                <a:solidFill>
                  <a:schemeClr val="tx1"/>
                </a:solidFill>
                <a:latin typeface="Arial" panose="020B0604020202020204" pitchFamily="34" charset="0"/>
                <a:cs typeface="Arial" panose="020B0604020202020204" pitchFamily="34" charset="0"/>
              </a:rPr>
              <a:t>Rhythm and duration (including rests)</a:t>
            </a:r>
          </a:p>
          <a:p>
            <a:pPr marL="0" indent="0">
              <a:buNone/>
            </a:pPr>
            <a:r>
              <a:rPr lang="en-GB" sz="1600" dirty="0">
                <a:solidFill>
                  <a:schemeClr val="tx1"/>
                </a:solidFill>
                <a:latin typeface="Arial" panose="020B0604020202020204" pitchFamily="34" charset="0"/>
                <a:cs typeface="Arial" panose="020B0604020202020204" pitchFamily="34" charset="0"/>
              </a:rPr>
              <a:t>Rhythm and pulse</a:t>
            </a:r>
          </a:p>
          <a:p>
            <a:pPr marL="0" indent="0">
              <a:buNone/>
            </a:pPr>
            <a:r>
              <a:rPr lang="en-GB" sz="1600" dirty="0">
                <a:solidFill>
                  <a:schemeClr val="tx1"/>
                </a:solidFill>
                <a:latin typeface="Arial" panose="020B0604020202020204" pitchFamily="34" charset="0"/>
                <a:cs typeface="Arial" panose="020B0604020202020204" pitchFamily="34" charset="0"/>
              </a:rPr>
              <a:t>Using the thinking voice</a:t>
            </a:r>
          </a:p>
          <a:p>
            <a:pPr marL="0" indent="0">
              <a:buNone/>
            </a:pPr>
            <a:r>
              <a:rPr lang="en-GB" sz="1600" dirty="0">
                <a:solidFill>
                  <a:schemeClr val="tx1"/>
                </a:solidFill>
                <a:latin typeface="Arial" panose="020B0604020202020204" pitchFamily="34" charset="0"/>
                <a:cs typeface="Arial" panose="020B0604020202020204" pitchFamily="34" charset="0"/>
              </a:rPr>
              <a:t>Comparatives </a:t>
            </a:r>
            <a:r>
              <a:rPr lang="en-GB" sz="1600" i="1" dirty="0">
                <a:solidFill>
                  <a:schemeClr val="tx1"/>
                </a:solidFill>
                <a:latin typeface="Arial" panose="020B0604020202020204" pitchFamily="34" charset="0"/>
                <a:cs typeface="Arial" panose="020B0604020202020204" pitchFamily="34" charset="0"/>
              </a:rPr>
              <a:t>[faster/slower/louder/quieter/higher/lower]</a:t>
            </a:r>
          </a:p>
        </p:txBody>
      </p:sp>
      <p:sp>
        <p:nvSpPr>
          <p:cNvPr id="8" name="TextBox 7">
            <a:extLst>
              <a:ext uri="{FF2B5EF4-FFF2-40B4-BE49-F238E27FC236}">
                <a16:creationId xmlns:a16="http://schemas.microsoft.com/office/drawing/2014/main" id="{5F89C004-F82F-4235-9295-F4429CEA0D99}"/>
              </a:ext>
            </a:extLst>
          </p:cNvPr>
          <p:cNvSpPr txBox="1"/>
          <p:nvPr/>
        </p:nvSpPr>
        <p:spPr>
          <a:xfrm>
            <a:off x="838199" y="4063928"/>
            <a:ext cx="10764795" cy="338554"/>
          </a:xfrm>
          <a:prstGeom prst="rect">
            <a:avLst/>
          </a:prstGeom>
          <a:noFill/>
        </p:spPr>
        <p:txBody>
          <a:bodyPr wrap="square">
            <a:spAutoFit/>
          </a:bodyPr>
          <a:lstStyle/>
          <a:p>
            <a:pPr marL="0" indent="0" algn="ctr">
              <a:buNone/>
            </a:pPr>
            <a:r>
              <a:rPr lang="en-GB" sz="1600" b="1" dirty="0">
                <a:solidFill>
                  <a:srgbClr val="0070C0"/>
                </a:solidFill>
                <a:latin typeface="Arial" panose="020B0604020202020204" pitchFamily="34" charset="0"/>
                <a:cs typeface="Arial" panose="020B0604020202020204" pitchFamily="34" charset="0"/>
              </a:rPr>
              <a:t>Please refer to our Singing Skill Progression Document for further information and detail</a:t>
            </a:r>
            <a:r>
              <a:rPr lang="en-GB" sz="16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36764917"/>
      </p:ext>
    </p:extLst>
  </p:cSld>
  <p:clrMapOvr>
    <a:masterClrMapping/>
  </p:clrMapOvr>
</p:sld>
</file>

<file path=ppt/theme/theme1.xml><?xml version="1.0" encoding="utf-8"?>
<a:theme xmlns:a="http://schemas.openxmlformats.org/drawingml/2006/main" name="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ocial media strategy (1)" id="{F12D8FB6-5AD6-4BD1-8FE1-86EFDEBA3771}" vid="{8BC53222-899E-428B-8B7A-922B3FEB9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5498</TotalTime>
  <Words>4957</Words>
  <Application>Microsoft Office PowerPoint</Application>
  <PresentationFormat>Widescreen</PresentationFormat>
  <Paragraphs>361</Paragraphs>
  <Slides>40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Segoe UI</vt:lpstr>
      <vt:lpstr>Segoe UI Light</vt:lpstr>
      <vt:lpstr>Wingdings</vt:lpstr>
      <vt:lpstr>5-30055_Office365 Template 2012 - 16x9 - White Background</vt:lpstr>
      <vt:lpstr>Sing, Sing, Sing!   Book 3  “Aim Even Higher”</vt:lpstr>
      <vt:lpstr>Sing Sing Sing! A progressive Singing Scheme from Hertfordshire Music Service’s Primary Music Team.  Singing is great, and we do it for lots of reasons; there are songs from different times and places, songs in different languages which offer us a flavour of a range of cultures, and a whole host of styles and genres.  We use it to make music together, to learn about something, to come together, to express our emotions and to celebrate. We know that singing has many benefits.  But what about Progression in Singing, the actual learning how to sing? We progress through: Quality (doing something better and with more attention to detail) Demand (being able to tackle harder things)  Range (widening our knowledge and repertoire)  Progression through Quality and Demand depend on us using material at the correct level for children to be able to have the most success.</vt:lpstr>
      <vt:lpstr>All songs help us to expand our range, but which songs actually help us to learn to sing and to improve it, to pitch-match, to use vowels to make and carry sound and consonants to carry meaning?  To use rhythm and phrase to convey the emotion and message of a song?  To use dynamics to really light up a performance?  Looking at song books it can be difficult to work out which songs to chose to allow children’s voices to develop systematically and naturally, with attention to detail and satisfaction of a good job done.  This is where Sing Sing Sing! comes in. Think of it as a Reading Scheme for singing where all the work on selecting material for progression has been done for you.  This doesn’t mean that you can’t sing any other songs - far from it!  Having a singing ‘scheme’ will allow you to use other songs for all the purposes you need.  Just as using a Reading Scheme it doesn’t mean we deny children access to other books - think of those other songs as Library Books to enhance our pleasure and enjoyment of singing!</vt:lpstr>
      <vt:lpstr>Sing, Sing, Sing! comes in 3 ‘e-books’:  Off We Go    for Years 1 and 2 Moving On Up    for Years 3 and 4 Aim Even Higher   for Years 5 and 6  Each ‘book’ has around 20 songs which can be spread across the two school years they are designed for. They are mostly short, allowing you to concentrate on quality rather than quantity. There are no lengthy words to learn; everything has been chosen for a musical purpose and there is room for repetition and consolidation to build the children’s confidence and familiarity.</vt:lpstr>
      <vt:lpstr>They are designed to be used in classrooms, projected onto boards, with the musical notation visible as well as the words.  We know that children can become familiar with musical notation by being exposed to it little and often, and that they begin to identify melodic shape and rhythmic features this way.  Features of notation can be pointed out as you learn.  All you need is there, and there are teacher notes to support the learning.  We have chosen these songs because we know children love them, as well as developing their singing skills, and we hope that you will enjoy singing them with your class.  The HMS Primary Music Team </vt:lpstr>
      <vt:lpstr>Aim Even Higher </vt:lpstr>
      <vt:lpstr>The Benefits of Singing</vt:lpstr>
      <vt:lpstr>Setting the Expectation </vt:lpstr>
      <vt:lpstr>Skills Progression</vt:lpstr>
      <vt:lpstr>Pitch Progression </vt:lpstr>
      <vt:lpstr>How to Teach a Song</vt:lpstr>
      <vt:lpstr>How to Teach a Song cont.</vt:lpstr>
      <vt:lpstr>Other Activities:</vt:lpstr>
      <vt:lpstr>How to download the audio files… </vt:lpstr>
      <vt:lpstr>The Songs  </vt:lpstr>
      <vt:lpstr>H.E.L.L.O </vt:lpstr>
      <vt:lpstr>Left Luggage </vt:lpstr>
      <vt:lpstr>My Aunt Came Back… </vt:lpstr>
      <vt:lpstr>Macoway </vt:lpstr>
      <vt:lpstr>Bim-Bam </vt:lpstr>
      <vt:lpstr>My Song is a Good Song </vt:lpstr>
      <vt:lpstr>Tue Tue</vt:lpstr>
      <vt:lpstr>Si Si Si </vt:lpstr>
      <vt:lpstr>Senwa Dedende </vt:lpstr>
      <vt:lpstr>Senwa Dedende (Two Parts)</vt:lpstr>
      <vt:lpstr>Senwa Dedende (Round) </vt:lpstr>
      <vt:lpstr>Senwa Dedende (Round) alternative notation</vt:lpstr>
      <vt:lpstr>Senwa Dedende cont. (Round) alternative notation</vt:lpstr>
      <vt:lpstr>Throw Catch</vt:lpstr>
      <vt:lpstr>Throw Catch </vt:lpstr>
      <vt:lpstr>Throw Catch cont. </vt:lpstr>
      <vt:lpstr>Bella Mamma</vt:lpstr>
      <vt:lpstr>Bella Mamma </vt:lpstr>
      <vt:lpstr>Bella Mamma cont.</vt:lpstr>
      <vt:lpstr>Bella Mamma cont...</vt:lpstr>
      <vt:lpstr>My Pet Can </vt:lpstr>
      <vt:lpstr>Glossary  </vt:lpstr>
      <vt:lpstr>Copyright Notice We have made every effort to trace the copyright owners of the songs within these songbooks (with the majority of the songs being in the public domain already).  If we have not acknowledged any copyrighted material, please contact us immediately. Thank you to Rachel Thomas (Dawson) and Joan Wright, for the original Songbook 1&amp;2 concept and content.  Many thanks to Joan Wright (formally a member of the Hertfordshire Primary Music Team) for generously letting us use her songs and adaptations of songs and lyrics – ‘Dads, Lads, Girls, Mums’; ‘Henry King of England’; and ‘Dean Bon Bean’. Additional thanks to all of the past and current members of the Hertfordshire Music Service Primary Music Team. Thank you to Lucinda Geoghegan for allowing us to use ‘Left Luggage’: ‘’From Singing Games and Rhymes for Middle Years 1 published by NYCOS and used with permission”.  ‘The material ‘Tue Tue’ (traditional Ghanaian song – author unknown) is reproduced with the permission of Oxfam, Oxfam House, John Smith Drive, Cowley, Oxford OX4 2JY, UK www.oxfam.org.uk. Oxfam does not necessarily endorse any text or activities that accompany the materials.’  We have included a bibliography to credit the authors/publishers of the books where we sourced many of these traditional songs.</vt:lpstr>
      <vt:lpstr>H.E.L.L.O  Collected and edited by Margaret Anderson. Skidmore, Jeffrey.  Singing Playgrounds.  Published by Ex Cathedra.  2.  Left Luggage - Traditional rhyme.  ’From ‘Singing Games and Rhymes for Middle Years 1’, published by NYCOS and used with permission of Lucinda Geoghegan”   3. My Aunt Came Back - Traditional American folk song ‘Songs to Sing &amp; Sing Again’; also found in ‘The Kids' Campfire Book’, Jane Drake and Ann Love, Kids Can Press, 1996  4.  Macoway - Folk song from New Zealand 5. Bim-Bam - American folk song.  Waldorfschoolsongs website:  Bim bam biddy biddy bam | 9-10 jaar | 11-12 jaar | eenstemmig | onzintekst (waldorfschoolsongs.com) 6. My Song is a Good Song  Whitlock, Val and Court, Shirley (from ‘My Dog is a Good Dog’) ©David Lawrence, 2002.  Singing Sherlock Book Two.  Published by Boosey and Hawkes, 2004.</vt:lpstr>
      <vt:lpstr>7. Tue Tue - Folk song from Ghana.  Copyright owned by Oxfam GB: ‘The material “Tue Tue (traditional Ghanaian song – author unknown)” is reproduced with the permission of Oxfam, Oxfam House, John Smith Drive, Cowley, Oxford OX4 2JY, UK www.oxfam.org.uk. Oxfam does not necessarily endorse any text or activities that accompany the materials.’ 8. Si Si Si –  Whitlock, Val and Court, Shirley.  Singing Sherlock Book Two.  Published by Boosey and Hawkes, 2004 © Boosey and Hawkes, 2002. 9. Senwa Dedende – Traditional folk song from Ghana Geoghegan, Lucinda and Norbert Nemes, László.  Singing Games and Rhymes for ages 9 – 99.  Published by the National Youth Choir of Scotland, 2014. 10. Throw Catch - Arrangement from Soundscape? Words and Music by Sikhumbuzo Tshona. Arranged by Sharon Durant. Sing Up? 11. Bella Mamma - Traditional song from Torre Straits (island near Australia) 12. My Pet 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Brought Your … Voice</dc:title>
  <dc:creator>Sarah Davis</dc:creator>
  <cp:lastModifiedBy>Mark Green</cp:lastModifiedBy>
  <cp:revision>371</cp:revision>
  <dcterms:created xsi:type="dcterms:W3CDTF">2019-03-07T21:56:02Z</dcterms:created>
  <dcterms:modified xsi:type="dcterms:W3CDTF">2021-11-04T12:04:27Z</dcterms:modified>
</cp:coreProperties>
</file>