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handoutMasterIdLst>
    <p:handoutMasterId r:id="rId16"/>
  </p:handoutMasterIdLst>
  <p:sldIdLst>
    <p:sldId id="256" r:id="rId2"/>
    <p:sldId id="257" r:id="rId3"/>
    <p:sldId id="258" r:id="rId4"/>
    <p:sldId id="264" r:id="rId5"/>
    <p:sldId id="265" r:id="rId6"/>
    <p:sldId id="266" r:id="rId7"/>
    <p:sldId id="267" r:id="rId8"/>
    <p:sldId id="268" r:id="rId9"/>
    <p:sldId id="269" r:id="rId10"/>
    <p:sldId id="270" r:id="rId11"/>
    <p:sldId id="271" r:id="rId12"/>
    <p:sldId id="272" r:id="rId13"/>
    <p:sldId id="273"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153D22-2AC3-40D9-BC79-1991F6AD866B}" v="1" dt="2022-04-13T00:16:35.011"/>
    <p1510:client id="{D0E35CDB-827E-4EF5-874C-B7DF5B74C3EC}" v="23" dt="2022-04-13T00:11:24.5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notesViewPr>
    <p:cSldViewPr snapToGrid="0">
      <p:cViewPr>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419556-F917-4D8E-A917-C81C089D77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92939C9-B713-46F5-9FC1-A6C043BE7B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1CD949-0C2A-4A43-9622-87C1772D264B}" type="datetimeFigureOut">
              <a:rPr lang="en-GB" smtClean="0"/>
              <a:t>31/03/2023</a:t>
            </a:fld>
            <a:endParaRPr lang="en-GB"/>
          </a:p>
        </p:txBody>
      </p:sp>
      <p:sp>
        <p:nvSpPr>
          <p:cNvPr id="4" name="Footer Placeholder 3">
            <a:extLst>
              <a:ext uri="{FF2B5EF4-FFF2-40B4-BE49-F238E27FC236}">
                <a16:creationId xmlns:a16="http://schemas.microsoft.com/office/drawing/2014/main" id="{A6A62DB1-3A4A-495A-A1D4-C25A70E0F8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F114389-E06E-4C85-9C97-F66D8AB01A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0FC38B-9100-4B97-A6C2-3E563A791A34}" type="slidenum">
              <a:rPr lang="en-GB" smtClean="0"/>
              <a:t>‹#›</a:t>
            </a:fld>
            <a:endParaRPr lang="en-GB"/>
          </a:p>
        </p:txBody>
      </p:sp>
    </p:spTree>
    <p:extLst>
      <p:ext uri="{BB962C8B-B14F-4D97-AF65-F5344CB8AC3E}">
        <p14:creationId xmlns:p14="http://schemas.microsoft.com/office/powerpoint/2010/main" val="38218196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MS_Red_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9C257E-9235-4E42-B236-BB4A8591B0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Title 2"/>
          <p:cNvSpPr>
            <a:spLocks noGrp="1"/>
          </p:cNvSpPr>
          <p:nvPr>
            <p:ph type="title" hasCustomPrompt="1"/>
          </p:nvPr>
        </p:nvSpPr>
        <p:spPr>
          <a:xfrm>
            <a:off x="519248" y="1902608"/>
            <a:ext cx="11151917" cy="784830"/>
          </a:xfrm>
          <a:prstGeom prst="rect">
            <a:avLst/>
          </a:prstGeom>
          <a:ln>
            <a:noFill/>
          </a:ln>
        </p:spPr>
        <p:txBody>
          <a:bodyPr>
            <a:spAutoFit/>
          </a:bodyPr>
          <a:lstStyle>
            <a:lvl1pPr>
              <a:defRPr b="1">
                <a:solidFill>
                  <a:schemeClr val="bg1"/>
                </a:solidFill>
                <a:latin typeface="Arial" panose="020B0604020202020204" pitchFamily="34" charset="0"/>
                <a:cs typeface="Arial" panose="020B0604020202020204" pitchFamily="34" charset="0"/>
              </a:defRPr>
            </a:lvl1pPr>
          </a:lstStyle>
          <a:p>
            <a:r>
              <a:rPr lang="en-US" dirty="0"/>
              <a:t>Title slide</a:t>
            </a:r>
          </a:p>
        </p:txBody>
      </p:sp>
      <p:sp>
        <p:nvSpPr>
          <p:cNvPr id="6" name="Content Placeholder 2">
            <a:extLst>
              <a:ext uri="{FF2B5EF4-FFF2-40B4-BE49-F238E27FC236}">
                <a16:creationId xmlns:a16="http://schemas.microsoft.com/office/drawing/2014/main" id="{3294C64B-86D2-4322-8AB1-50664AD10885}"/>
              </a:ext>
            </a:extLst>
          </p:cNvPr>
          <p:cNvSpPr>
            <a:spLocks noGrp="1"/>
          </p:cNvSpPr>
          <p:nvPr>
            <p:ph idx="1" hasCustomPrompt="1"/>
          </p:nvPr>
        </p:nvSpPr>
        <p:spPr>
          <a:xfrm>
            <a:off x="520041" y="3047106"/>
            <a:ext cx="11151917" cy="2258319"/>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Subtitle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59061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MS_Red_Main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3DE7E8-C1EF-4E9A-AF83-60A603ACC7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8" name="Title 2">
            <a:extLst>
              <a:ext uri="{FF2B5EF4-FFF2-40B4-BE49-F238E27FC236}">
                <a16:creationId xmlns:a16="http://schemas.microsoft.com/office/drawing/2014/main" id="{D0D7AE05-FB2E-493A-92C2-850666EF03AF}"/>
              </a:ext>
            </a:extLst>
          </p:cNvPr>
          <p:cNvSpPr>
            <a:spLocks noGrp="1"/>
          </p:cNvSpPr>
          <p:nvPr>
            <p:ph type="title" hasCustomPrompt="1"/>
          </p:nvPr>
        </p:nvSpPr>
        <p:spPr>
          <a:xfrm>
            <a:off x="520041" y="442884"/>
            <a:ext cx="11151917" cy="784830"/>
          </a:xfrm>
          <a:prstGeom prst="rect">
            <a:avLst/>
          </a:prstGeom>
        </p:spPr>
        <p:txBody>
          <a:bodyPr>
            <a:spAutoFit/>
          </a:bodyPr>
          <a:lstStyle>
            <a:lvl1pPr>
              <a:defRPr b="1">
                <a:solidFill>
                  <a:schemeClr val="tx1"/>
                </a:solidFill>
                <a:latin typeface="Arial" panose="020B0604020202020204" pitchFamily="34" charset="0"/>
                <a:cs typeface="Arial" panose="020B0604020202020204" pitchFamily="34" charset="0"/>
              </a:defRPr>
            </a:lvl1pPr>
          </a:lstStyle>
          <a:p>
            <a:r>
              <a:rPr lang="en-US" dirty="0"/>
              <a:t>Main content – title</a:t>
            </a:r>
          </a:p>
        </p:txBody>
      </p:sp>
      <p:sp>
        <p:nvSpPr>
          <p:cNvPr id="5" name="Content Placeholder 2">
            <a:extLst>
              <a:ext uri="{FF2B5EF4-FFF2-40B4-BE49-F238E27FC236}">
                <a16:creationId xmlns:a16="http://schemas.microsoft.com/office/drawing/2014/main" id="{036116AA-6BD4-44C1-AFF3-83D657D1AECF}"/>
              </a:ext>
            </a:extLst>
          </p:cNvPr>
          <p:cNvSpPr>
            <a:spLocks noGrp="1"/>
          </p:cNvSpPr>
          <p:nvPr>
            <p:ph idx="1" hasCustomPrompt="1"/>
          </p:nvPr>
        </p:nvSpPr>
        <p:spPr>
          <a:xfrm>
            <a:off x="520040" y="1501775"/>
            <a:ext cx="11151917" cy="3451225"/>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Subtitle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2472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MS_Red_Main content_Full">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3DE7E8-C1EF-4E9A-AF83-60A603ACC7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itle 2">
            <a:extLst>
              <a:ext uri="{FF2B5EF4-FFF2-40B4-BE49-F238E27FC236}">
                <a16:creationId xmlns:a16="http://schemas.microsoft.com/office/drawing/2014/main" id="{D0D7AE05-FB2E-493A-92C2-850666EF03AF}"/>
              </a:ext>
            </a:extLst>
          </p:cNvPr>
          <p:cNvSpPr>
            <a:spLocks noGrp="1"/>
          </p:cNvSpPr>
          <p:nvPr>
            <p:ph type="title" hasCustomPrompt="1"/>
          </p:nvPr>
        </p:nvSpPr>
        <p:spPr>
          <a:xfrm>
            <a:off x="520041" y="442884"/>
            <a:ext cx="11151917" cy="784830"/>
          </a:xfrm>
          <a:prstGeom prst="rect">
            <a:avLst/>
          </a:prstGeom>
        </p:spPr>
        <p:txBody>
          <a:bodyPr>
            <a:spAutoFit/>
          </a:bodyPr>
          <a:lstStyle>
            <a:lvl1pPr>
              <a:defRPr b="1">
                <a:solidFill>
                  <a:schemeClr val="bg1"/>
                </a:solidFill>
                <a:latin typeface="Arial" panose="020B0604020202020204" pitchFamily="34" charset="0"/>
                <a:cs typeface="Arial" panose="020B0604020202020204" pitchFamily="34" charset="0"/>
              </a:defRPr>
            </a:lvl1pPr>
          </a:lstStyle>
          <a:p>
            <a:r>
              <a:rPr lang="en-US" dirty="0"/>
              <a:t>Main content – title</a:t>
            </a:r>
          </a:p>
        </p:txBody>
      </p:sp>
      <p:sp>
        <p:nvSpPr>
          <p:cNvPr id="5" name="Content Placeholder 2">
            <a:extLst>
              <a:ext uri="{FF2B5EF4-FFF2-40B4-BE49-F238E27FC236}">
                <a16:creationId xmlns:a16="http://schemas.microsoft.com/office/drawing/2014/main" id="{2BA20A78-6A3A-4D97-8CB2-89324A56835A}"/>
              </a:ext>
            </a:extLst>
          </p:cNvPr>
          <p:cNvSpPr>
            <a:spLocks noGrp="1"/>
          </p:cNvSpPr>
          <p:nvPr>
            <p:ph idx="1" hasCustomPrompt="1"/>
          </p:nvPr>
        </p:nvSpPr>
        <p:spPr>
          <a:xfrm>
            <a:off x="520041" y="1397000"/>
            <a:ext cx="11151916" cy="3813175"/>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Subtitle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4807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MS_Red_Pic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3DE7E8-C1EF-4E9A-AF83-60A603ACC7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Picture Placeholder 4">
            <a:extLst>
              <a:ext uri="{FF2B5EF4-FFF2-40B4-BE49-F238E27FC236}">
                <a16:creationId xmlns:a16="http://schemas.microsoft.com/office/drawing/2014/main" id="{D2A875BB-2880-4CB6-B4EB-B5E5D3827B41}"/>
              </a:ext>
            </a:extLst>
          </p:cNvPr>
          <p:cNvSpPr>
            <a:spLocks noGrp="1"/>
          </p:cNvSpPr>
          <p:nvPr>
            <p:ph type="pic" sz="quarter" idx="10"/>
          </p:nvPr>
        </p:nvSpPr>
        <p:spPr>
          <a:xfrm>
            <a:off x="-1" y="0"/>
            <a:ext cx="12192000" cy="5291191"/>
          </a:xfrm>
          <a:prstGeom prst="rect">
            <a:avLst/>
          </a:prstGeom>
          <a:ln w="38100" cap="rnd">
            <a:noFill/>
          </a:ln>
        </p:spPr>
        <p:txBody>
          <a:bodyPr/>
          <a:lstStyle>
            <a:lvl1pPr marL="571500" indent="-571500">
              <a:buFont typeface="Arial" panose="020B0604020202020204" pitchFamily="34" charset="0"/>
              <a:buChar char="•"/>
              <a:defRPr>
                <a:latin typeface="Arial" panose="020B0604020202020204" pitchFamily="34" charset="0"/>
                <a:cs typeface="Arial" panose="020B0604020202020204" pitchFamily="34" charset="0"/>
              </a:defRPr>
            </a:lvl1pPr>
          </a:lstStyle>
          <a:p>
            <a:endParaRPr lang="en-GB" dirty="0"/>
          </a:p>
          <a:p>
            <a:endParaRPr lang="en-GB" dirty="0"/>
          </a:p>
          <a:p>
            <a:r>
              <a:rPr lang="en-GB" dirty="0"/>
              <a:t>Insert full page picture.</a:t>
            </a:r>
          </a:p>
        </p:txBody>
      </p:sp>
    </p:spTree>
    <p:extLst>
      <p:ext uri="{BB962C8B-B14F-4D97-AF65-F5344CB8AC3E}">
        <p14:creationId xmlns:p14="http://schemas.microsoft.com/office/powerpoint/2010/main" val="4211663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MS_Red_Char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3DE7E8-C1EF-4E9A-AF83-60A603ACC7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hart Placeholder 2">
            <a:extLst>
              <a:ext uri="{FF2B5EF4-FFF2-40B4-BE49-F238E27FC236}">
                <a16:creationId xmlns:a16="http://schemas.microsoft.com/office/drawing/2014/main" id="{5F7B942E-7581-4B19-BB60-6427C5EC6B86}"/>
              </a:ext>
            </a:extLst>
          </p:cNvPr>
          <p:cNvSpPr>
            <a:spLocks noGrp="1"/>
          </p:cNvSpPr>
          <p:nvPr>
            <p:ph type="chart" sz="quarter" idx="10"/>
          </p:nvPr>
        </p:nvSpPr>
        <p:spPr>
          <a:xfrm>
            <a:off x="0" y="0"/>
            <a:ext cx="12192000" cy="5295900"/>
          </a:xfrm>
          <a:prstGeom prst="rect">
            <a:avLst/>
          </a:prstGeom>
        </p:spPr>
        <p:txBody>
          <a:bodyPr/>
          <a:lstStyle>
            <a:lvl1pPr marL="571500" indent="-571500">
              <a:buFont typeface="Arial" panose="020B0604020202020204" pitchFamily="34" charset="0"/>
              <a:buChar char="•"/>
              <a:defRPr>
                <a:latin typeface="Arial" panose="020B0604020202020204" pitchFamily="34" charset="0"/>
                <a:cs typeface="Arial" panose="020B0604020202020204" pitchFamily="34" charset="0"/>
              </a:defRPr>
            </a:lvl1pPr>
          </a:lstStyle>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Insert chart.</a:t>
            </a:r>
            <a:endParaRPr lang="en-GB" dirty="0"/>
          </a:p>
        </p:txBody>
      </p:sp>
    </p:spTree>
    <p:extLst>
      <p:ext uri="{BB962C8B-B14F-4D97-AF65-F5344CB8AC3E}">
        <p14:creationId xmlns:p14="http://schemas.microsoft.com/office/powerpoint/2010/main" val="4159212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MS_Red_Picture page_Lef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3DE7E8-C1EF-4E9A-AF83-60A603ACC7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Picture Placeholder 3">
            <a:extLst>
              <a:ext uri="{FF2B5EF4-FFF2-40B4-BE49-F238E27FC236}">
                <a16:creationId xmlns:a16="http://schemas.microsoft.com/office/drawing/2014/main" id="{E72DFEA2-C1AF-4FDE-ACEC-318559475076}"/>
              </a:ext>
            </a:extLst>
          </p:cNvPr>
          <p:cNvSpPr>
            <a:spLocks noGrp="1"/>
          </p:cNvSpPr>
          <p:nvPr>
            <p:ph type="pic" sz="quarter" idx="14" hasCustomPrompt="1"/>
          </p:nvPr>
        </p:nvSpPr>
        <p:spPr>
          <a:xfrm>
            <a:off x="6096000" y="0"/>
            <a:ext cx="6096000" cy="5292436"/>
          </a:xfrm>
          <a:prstGeom prst="rect">
            <a:avLst/>
          </a:prstGeom>
        </p:spPr>
        <p:txBody>
          <a:bodyPr lIns="182880" anchor="ctr"/>
          <a:lstStyle>
            <a:lvl1pPr marL="571500" indent="-571500" algn="l">
              <a:buFont typeface="Arial" panose="020B0604020202020204" pitchFamily="34" charset="0"/>
              <a:buChar char="•"/>
              <a:defRPr>
                <a:latin typeface="Arial" panose="020B0604020202020204" pitchFamily="34" charset="0"/>
                <a:cs typeface="Arial" panose="020B0604020202020204" pitchFamily="34" charset="0"/>
              </a:defRPr>
            </a:lvl1pPr>
          </a:lstStyle>
          <a:p>
            <a:r>
              <a:rPr lang="en-GB" dirty="0"/>
              <a:t>Insert picture.</a:t>
            </a:r>
          </a:p>
        </p:txBody>
      </p:sp>
      <p:sp>
        <p:nvSpPr>
          <p:cNvPr id="8" name="Text Placeholder 2">
            <a:extLst>
              <a:ext uri="{FF2B5EF4-FFF2-40B4-BE49-F238E27FC236}">
                <a16:creationId xmlns:a16="http://schemas.microsoft.com/office/drawing/2014/main" id="{88CF19B6-6070-4A9C-B887-ADE953C9C79F}"/>
              </a:ext>
            </a:extLst>
          </p:cNvPr>
          <p:cNvSpPr>
            <a:spLocks noGrp="1"/>
          </p:cNvSpPr>
          <p:nvPr>
            <p:ph type="body" idx="1" hasCustomPrompt="1"/>
          </p:nvPr>
        </p:nvSpPr>
        <p:spPr>
          <a:xfrm>
            <a:off x="296582" y="1447801"/>
            <a:ext cx="5434948" cy="646331"/>
          </a:xfrm>
          <a:prstGeom prst="rect">
            <a:avLst/>
          </a:prstGeom>
        </p:spPr>
        <p:txBody>
          <a:bodyPr>
            <a:spAutoFit/>
          </a:bodyPr>
          <a:lstStyle>
            <a:lvl1pPr marL="0" indent="0">
              <a:buNone/>
              <a:defRPr sz="4000" b="1" cap="none" baseline="0">
                <a:gradFill>
                  <a:gsLst>
                    <a:gs pos="100000">
                      <a:schemeClr val="bg1"/>
                    </a:gs>
                    <a:gs pos="0">
                      <a:schemeClr val="bg1"/>
                    </a:gs>
                  </a:gsLst>
                  <a:lin ang="5400000" scaled="0"/>
                </a:gradFill>
                <a:latin typeface="Arial" panose="020B0604020202020204" pitchFamily="34" charset="0"/>
                <a:cs typeface="Arial" panose="020B0604020202020204" pitchFamily="34" charset="0"/>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Picture slide – title</a:t>
            </a:r>
          </a:p>
        </p:txBody>
      </p:sp>
      <p:sp>
        <p:nvSpPr>
          <p:cNvPr id="9" name="Content Placeholder 5">
            <a:extLst>
              <a:ext uri="{FF2B5EF4-FFF2-40B4-BE49-F238E27FC236}">
                <a16:creationId xmlns:a16="http://schemas.microsoft.com/office/drawing/2014/main" id="{27664AFC-E77D-4C15-A4D6-7D0B05FF5B07}"/>
              </a:ext>
            </a:extLst>
          </p:cNvPr>
          <p:cNvSpPr>
            <a:spLocks noGrp="1"/>
          </p:cNvSpPr>
          <p:nvPr>
            <p:ph sz="quarter" idx="13" hasCustomPrompt="1"/>
          </p:nvPr>
        </p:nvSpPr>
        <p:spPr>
          <a:xfrm>
            <a:off x="296582" y="2734985"/>
            <a:ext cx="5445583" cy="609398"/>
          </a:xfrm>
          <a:prstGeom prst="rect">
            <a:avLst/>
          </a:prstGeom>
        </p:spPr>
        <p:txBody>
          <a:bodyPr>
            <a:noAutofit/>
          </a:bodyPr>
          <a:lstStyle>
            <a:lvl1pPr marL="0" indent="0">
              <a:spcBef>
                <a:spcPts val="1200"/>
              </a:spcBef>
              <a:buFont typeface="Arial" pitchFamily="34" charset="0"/>
              <a:buNone/>
              <a:defRPr lang="en-US" sz="2800" kern="1200" spc="0" dirty="0" smtClean="0">
                <a:gradFill>
                  <a:gsLst>
                    <a:gs pos="100000">
                      <a:schemeClr val="bg1"/>
                    </a:gs>
                    <a:gs pos="0">
                      <a:schemeClr val="bg1"/>
                    </a:gs>
                  </a:gsLst>
                  <a:lin ang="5400000" scaled="0"/>
                </a:gradFill>
                <a:latin typeface="Arial" panose="020B0604020202020204" pitchFamily="34" charset="0"/>
                <a:ea typeface="+mn-ea"/>
                <a:cs typeface="Arial" panose="020B0604020202020204"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a:t>Subtitle</a:t>
            </a:r>
          </a:p>
        </p:txBody>
      </p:sp>
    </p:spTree>
    <p:extLst>
      <p:ext uri="{BB962C8B-B14F-4D97-AF65-F5344CB8AC3E}">
        <p14:creationId xmlns:p14="http://schemas.microsoft.com/office/powerpoint/2010/main" val="28120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MS_Red_Picture page_Righ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3DE7E8-C1EF-4E9A-AF83-60A603ACC7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Picture Placeholder 3">
            <a:extLst>
              <a:ext uri="{FF2B5EF4-FFF2-40B4-BE49-F238E27FC236}">
                <a16:creationId xmlns:a16="http://schemas.microsoft.com/office/drawing/2014/main" id="{E72DFEA2-C1AF-4FDE-ACEC-318559475076}"/>
              </a:ext>
            </a:extLst>
          </p:cNvPr>
          <p:cNvSpPr>
            <a:spLocks noGrp="1"/>
          </p:cNvSpPr>
          <p:nvPr>
            <p:ph type="pic" sz="quarter" idx="14" hasCustomPrompt="1"/>
          </p:nvPr>
        </p:nvSpPr>
        <p:spPr>
          <a:xfrm>
            <a:off x="0" y="0"/>
            <a:ext cx="6096000" cy="5292436"/>
          </a:xfrm>
          <a:prstGeom prst="rect">
            <a:avLst/>
          </a:prstGeom>
        </p:spPr>
        <p:txBody>
          <a:bodyPr lIns="182880" anchor="ctr"/>
          <a:lstStyle>
            <a:lvl1pPr marL="571500" indent="-571500" algn="l">
              <a:buFont typeface="Arial" panose="020B0604020202020204" pitchFamily="34" charset="0"/>
              <a:buChar char="•"/>
              <a:defRPr>
                <a:latin typeface="Arial" panose="020B0604020202020204" pitchFamily="34" charset="0"/>
                <a:cs typeface="Arial" panose="020B0604020202020204" pitchFamily="34" charset="0"/>
              </a:defRPr>
            </a:lvl1pPr>
          </a:lstStyle>
          <a:p>
            <a:r>
              <a:rPr lang="en-GB" dirty="0"/>
              <a:t>Insert picture.</a:t>
            </a:r>
          </a:p>
        </p:txBody>
      </p:sp>
      <p:sp>
        <p:nvSpPr>
          <p:cNvPr id="8" name="Text Placeholder 2">
            <a:extLst>
              <a:ext uri="{FF2B5EF4-FFF2-40B4-BE49-F238E27FC236}">
                <a16:creationId xmlns:a16="http://schemas.microsoft.com/office/drawing/2014/main" id="{88CF19B6-6070-4A9C-B887-ADE953C9C79F}"/>
              </a:ext>
            </a:extLst>
          </p:cNvPr>
          <p:cNvSpPr>
            <a:spLocks noGrp="1"/>
          </p:cNvSpPr>
          <p:nvPr>
            <p:ph type="body" idx="1" hasCustomPrompt="1"/>
          </p:nvPr>
        </p:nvSpPr>
        <p:spPr>
          <a:xfrm>
            <a:off x="6219710" y="1447801"/>
            <a:ext cx="5434948" cy="646331"/>
          </a:xfrm>
          <a:prstGeom prst="rect">
            <a:avLst/>
          </a:prstGeom>
        </p:spPr>
        <p:txBody>
          <a:bodyPr>
            <a:spAutoFit/>
          </a:bodyPr>
          <a:lstStyle>
            <a:lvl1pPr marL="0" indent="0">
              <a:buNone/>
              <a:defRPr sz="4000" b="1" cap="none" baseline="0">
                <a:gradFill>
                  <a:gsLst>
                    <a:gs pos="100000">
                      <a:schemeClr val="bg1"/>
                    </a:gs>
                    <a:gs pos="0">
                      <a:schemeClr val="bg1"/>
                    </a:gs>
                  </a:gsLst>
                  <a:lin ang="5400000" scaled="0"/>
                </a:gradFill>
                <a:latin typeface="Arial" panose="020B0604020202020204" pitchFamily="34" charset="0"/>
                <a:cs typeface="Arial" panose="020B0604020202020204" pitchFamily="34" charset="0"/>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Picture slide – title</a:t>
            </a:r>
          </a:p>
        </p:txBody>
      </p:sp>
      <p:sp>
        <p:nvSpPr>
          <p:cNvPr id="9" name="Content Placeholder 5">
            <a:extLst>
              <a:ext uri="{FF2B5EF4-FFF2-40B4-BE49-F238E27FC236}">
                <a16:creationId xmlns:a16="http://schemas.microsoft.com/office/drawing/2014/main" id="{27664AFC-E77D-4C15-A4D6-7D0B05FF5B07}"/>
              </a:ext>
            </a:extLst>
          </p:cNvPr>
          <p:cNvSpPr>
            <a:spLocks noGrp="1"/>
          </p:cNvSpPr>
          <p:nvPr>
            <p:ph sz="quarter" idx="13" hasCustomPrompt="1"/>
          </p:nvPr>
        </p:nvSpPr>
        <p:spPr>
          <a:xfrm>
            <a:off x="6219710" y="2734985"/>
            <a:ext cx="5445583" cy="609398"/>
          </a:xfrm>
          <a:prstGeom prst="rect">
            <a:avLst/>
          </a:prstGeom>
        </p:spPr>
        <p:txBody>
          <a:bodyPr>
            <a:noAutofit/>
          </a:bodyPr>
          <a:lstStyle>
            <a:lvl1pPr marL="0" indent="0">
              <a:spcBef>
                <a:spcPts val="1200"/>
              </a:spcBef>
              <a:buFont typeface="Arial" pitchFamily="34" charset="0"/>
              <a:buNone/>
              <a:defRPr lang="en-US" sz="2800" kern="1200" spc="0" dirty="0" smtClean="0">
                <a:gradFill>
                  <a:gsLst>
                    <a:gs pos="100000">
                      <a:schemeClr val="bg1"/>
                    </a:gs>
                    <a:gs pos="0">
                      <a:schemeClr val="bg1"/>
                    </a:gs>
                  </a:gsLst>
                  <a:lin ang="5400000" scaled="0"/>
                </a:gradFill>
                <a:latin typeface="Arial" panose="020B0604020202020204" pitchFamily="34" charset="0"/>
                <a:ea typeface="+mn-ea"/>
                <a:cs typeface="Arial" panose="020B0604020202020204"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a:t>Subtitle</a:t>
            </a:r>
          </a:p>
        </p:txBody>
      </p:sp>
    </p:spTree>
    <p:extLst>
      <p:ext uri="{BB962C8B-B14F-4D97-AF65-F5344CB8AC3E}">
        <p14:creationId xmlns:p14="http://schemas.microsoft.com/office/powerpoint/2010/main" val="324206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MS_Red_Thank you">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3DE7E8-C1EF-4E9A-AF83-60A603ACC7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itle 2">
            <a:extLst>
              <a:ext uri="{FF2B5EF4-FFF2-40B4-BE49-F238E27FC236}">
                <a16:creationId xmlns:a16="http://schemas.microsoft.com/office/drawing/2014/main" id="{D0D7AE05-FB2E-493A-92C2-850666EF03AF}"/>
              </a:ext>
            </a:extLst>
          </p:cNvPr>
          <p:cNvSpPr>
            <a:spLocks noGrp="1"/>
          </p:cNvSpPr>
          <p:nvPr>
            <p:ph type="title" hasCustomPrompt="1"/>
          </p:nvPr>
        </p:nvSpPr>
        <p:spPr>
          <a:xfrm>
            <a:off x="3696903" y="2421456"/>
            <a:ext cx="4798193" cy="1089529"/>
          </a:xfrm>
          <a:prstGeom prst="rect">
            <a:avLst/>
          </a:prstGeom>
        </p:spPr>
        <p:txBody>
          <a:bodyPr>
            <a:spAutoFit/>
          </a:bodyPr>
          <a:lstStyle>
            <a:lvl1pPr>
              <a:defRPr sz="7200" b="1">
                <a:solidFill>
                  <a:schemeClr val="bg1"/>
                </a:solidFill>
                <a:latin typeface="Arial" panose="020B0604020202020204" pitchFamily="34" charset="0"/>
                <a:cs typeface="Arial" panose="020B0604020202020204" pitchFamily="34" charset="0"/>
              </a:defRPr>
            </a:lvl1pPr>
          </a:lstStyle>
          <a:p>
            <a:r>
              <a:rPr lang="en-US" dirty="0"/>
              <a:t>Thank you</a:t>
            </a:r>
          </a:p>
        </p:txBody>
      </p:sp>
    </p:spTree>
    <p:extLst>
      <p:ext uri="{BB962C8B-B14F-4D97-AF65-F5344CB8AC3E}">
        <p14:creationId xmlns:p14="http://schemas.microsoft.com/office/powerpoint/2010/main" val="203932025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57234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bit.ly/YMHubGuidance2"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bit.ly/YMHubGuidance1"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hertsmusicservice.org.uk/schools-area/changing-tracks/hms-changing-tracks.aspx"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changingtracks.org.uk/about-us/" TargetMode="External"/><Relationship Id="rId2" Type="http://schemas.openxmlformats.org/officeDocument/2006/relationships/hyperlink" Target="http://www.changingtracks.org.uk/" TargetMode="External"/><Relationship Id="rId1" Type="http://schemas.openxmlformats.org/officeDocument/2006/relationships/slideLayout" Target="../slideLayouts/slideLayout2.xml"/><Relationship Id="rId6" Type="http://schemas.openxmlformats.org/officeDocument/2006/relationships/hyperlink" Target="mailto:HMSinclusion@hertfordshire.gov.uk" TargetMode="External"/><Relationship Id="rId5" Type="http://schemas.openxmlformats.org/officeDocument/2006/relationships/hyperlink" Target="https://network.youthmusic.org.uk/inclusion-strategy-planning" TargetMode="External"/><Relationship Id="rId4" Type="http://schemas.openxmlformats.org/officeDocument/2006/relationships/hyperlink" Target="https://network.youthmusic.org.uk/how-do-i-know-how-i%E2%80%99m-doing-equality-diversity-and-inclusion-too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F6766-A205-4011-9EBB-42F604F97B6E}"/>
              </a:ext>
            </a:extLst>
          </p:cNvPr>
          <p:cNvSpPr>
            <a:spLocks noGrp="1"/>
          </p:cNvSpPr>
          <p:nvPr>
            <p:ph type="title"/>
          </p:nvPr>
        </p:nvSpPr>
        <p:spPr>
          <a:xfrm>
            <a:off x="519248" y="1737145"/>
            <a:ext cx="11151917" cy="1309961"/>
          </a:xfrm>
        </p:spPr>
        <p:txBody>
          <a:bodyPr/>
          <a:lstStyle/>
          <a:p>
            <a:r>
              <a:rPr lang="en-GB" dirty="0"/>
              <a:t>What are the indicators </a:t>
            </a:r>
            <a:br>
              <a:rPr lang="en-GB" dirty="0"/>
            </a:br>
            <a:r>
              <a:rPr lang="en-GB" dirty="0"/>
              <a:t>of an inclusive music service?</a:t>
            </a:r>
            <a:br>
              <a:rPr lang="en-GB" dirty="0"/>
            </a:br>
            <a:endParaRPr lang="en-GB" dirty="0"/>
          </a:p>
        </p:txBody>
      </p:sp>
      <p:sp>
        <p:nvSpPr>
          <p:cNvPr id="3" name="Content Placeholder 2">
            <a:extLst>
              <a:ext uri="{FF2B5EF4-FFF2-40B4-BE49-F238E27FC236}">
                <a16:creationId xmlns:a16="http://schemas.microsoft.com/office/drawing/2014/main" id="{A6E5D0FE-8F89-4C53-B066-80B35A6007B4}"/>
              </a:ext>
            </a:extLst>
          </p:cNvPr>
          <p:cNvSpPr>
            <a:spLocks noGrp="1"/>
          </p:cNvSpPr>
          <p:nvPr>
            <p:ph idx="1"/>
          </p:nvPr>
        </p:nvSpPr>
        <p:spPr>
          <a:xfrm>
            <a:off x="520041" y="3273535"/>
            <a:ext cx="11151917" cy="1638105"/>
          </a:xfrm>
        </p:spPr>
        <p:txBody>
          <a:bodyPr/>
          <a:lstStyle/>
          <a:p>
            <a:r>
              <a:rPr lang="en-GB" dirty="0"/>
              <a:t>A tool that has been co-created by music services and/or hub lead organisations.</a:t>
            </a:r>
          </a:p>
          <a:p>
            <a:br>
              <a:rPr lang="en-GB" dirty="0"/>
            </a:br>
            <a:r>
              <a:rPr lang="en-GB" sz="1800" dirty="0"/>
              <a:t>Version 2, January 2021</a:t>
            </a:r>
          </a:p>
          <a:p>
            <a:endParaRPr lang="en-GB" dirty="0"/>
          </a:p>
        </p:txBody>
      </p:sp>
      <p:pic>
        <p:nvPicPr>
          <p:cNvPr id="7" name="Google Shape;97;p13">
            <a:extLst>
              <a:ext uri="{FF2B5EF4-FFF2-40B4-BE49-F238E27FC236}">
                <a16:creationId xmlns:a16="http://schemas.microsoft.com/office/drawing/2014/main" id="{8E5DD125-FA92-9174-6D98-269DAC16067D}"/>
              </a:ext>
            </a:extLst>
          </p:cNvPr>
          <p:cNvPicPr preferRelativeResize="0">
            <a:picLocks noChangeAspect="1"/>
          </p:cNvPicPr>
          <p:nvPr/>
        </p:nvPicPr>
        <p:blipFill>
          <a:blip r:embed="rId2">
            <a:clrChange>
              <a:clrFrom>
                <a:srgbClr val="AA1738"/>
              </a:clrFrom>
              <a:clrTo>
                <a:srgbClr val="AA1738">
                  <a:alpha val="0"/>
                </a:srgbClr>
              </a:clrTo>
            </a:clrChange>
            <a:alphaModFix/>
          </a:blip>
          <a:stretch>
            <a:fillRect/>
          </a:stretch>
        </p:blipFill>
        <p:spPr>
          <a:xfrm>
            <a:off x="10641874" y="419591"/>
            <a:ext cx="1029291" cy="1029291"/>
          </a:xfrm>
          <a:prstGeom prst="rect">
            <a:avLst/>
          </a:prstGeom>
          <a:noFill/>
          <a:ln>
            <a:noFill/>
          </a:ln>
        </p:spPr>
      </p:pic>
    </p:spTree>
    <p:extLst>
      <p:ext uri="{BB962C8B-B14F-4D97-AF65-F5344CB8AC3E}">
        <p14:creationId xmlns:p14="http://schemas.microsoft.com/office/powerpoint/2010/main" val="3990329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39CB7-E1AA-4A75-9B18-E65C5D62DB34}"/>
              </a:ext>
            </a:extLst>
          </p:cNvPr>
          <p:cNvSpPr>
            <a:spLocks noGrp="1"/>
          </p:cNvSpPr>
          <p:nvPr>
            <p:ph type="title"/>
          </p:nvPr>
        </p:nvSpPr>
        <p:spPr>
          <a:xfrm>
            <a:off x="520041" y="277421"/>
            <a:ext cx="11151917" cy="369332"/>
          </a:xfrm>
        </p:spPr>
        <p:txBody>
          <a:bodyPr/>
          <a:lstStyle/>
          <a:p>
            <a:r>
              <a:rPr lang="en-GB" sz="2000" dirty="0">
                <a:solidFill>
                  <a:srgbClr val="C00000"/>
                </a:solidFill>
              </a:rPr>
              <a:t>Your discussion notes for inclusion page</a:t>
            </a:r>
          </a:p>
        </p:txBody>
      </p:sp>
    </p:spTree>
    <p:extLst>
      <p:ext uri="{BB962C8B-B14F-4D97-AF65-F5344CB8AC3E}">
        <p14:creationId xmlns:p14="http://schemas.microsoft.com/office/powerpoint/2010/main" val="3964522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748F57-D8AB-6217-94C2-4A0094C1F0A7}"/>
              </a:ext>
            </a:extLst>
          </p:cNvPr>
          <p:cNvSpPr>
            <a:spLocks noGrp="1"/>
          </p:cNvSpPr>
          <p:nvPr>
            <p:ph type="body" idx="1"/>
          </p:nvPr>
        </p:nvSpPr>
        <p:spPr>
          <a:xfrm>
            <a:off x="6487886" y="1447801"/>
            <a:ext cx="5166772" cy="2419124"/>
          </a:xfrm>
        </p:spPr>
        <p:txBody>
          <a:bodyPr/>
          <a:lstStyle/>
          <a:p>
            <a:pPr marL="0" marR="0" lvl="0" indent="0" algn="l" rtl="0">
              <a:spcBef>
                <a:spcPts val="0"/>
              </a:spcBef>
              <a:spcAft>
                <a:spcPts val="0"/>
              </a:spcAft>
              <a:buNone/>
            </a:pPr>
            <a:r>
              <a:rPr lang="en-GB" sz="2400" b="0" dirty="0">
                <a:solidFill>
                  <a:schemeClr val="lt1"/>
                </a:solidFill>
                <a:latin typeface="Arial"/>
                <a:ea typeface="Arial"/>
                <a:cs typeface="Arial"/>
                <a:sym typeface="Arial"/>
              </a:rPr>
              <a:t>Youth Music’s latest guidance for </a:t>
            </a:r>
            <a:endParaRPr lang="en-GB" sz="2400" b="0" dirty="0"/>
          </a:p>
          <a:p>
            <a:pPr marL="0" marR="0" lvl="0" indent="0" algn="l" rtl="0">
              <a:spcBef>
                <a:spcPts val="0"/>
              </a:spcBef>
              <a:spcAft>
                <a:spcPts val="0"/>
              </a:spcAft>
              <a:buNone/>
            </a:pPr>
            <a:r>
              <a:rPr lang="en-GB" sz="2400" b="0" dirty="0">
                <a:solidFill>
                  <a:schemeClr val="lt1"/>
                </a:solidFill>
                <a:latin typeface="Arial"/>
                <a:ea typeface="Arial"/>
                <a:cs typeface="Arial"/>
                <a:sym typeface="Arial"/>
              </a:rPr>
              <a:t>hubs (for the</a:t>
            </a:r>
            <a:r>
              <a:rPr lang="en-GB" sz="2400" b="0" dirty="0">
                <a:solidFill>
                  <a:schemeClr val="lt1"/>
                </a:solidFill>
              </a:rPr>
              <a:t>ir</a:t>
            </a:r>
            <a:r>
              <a:rPr lang="en-GB" sz="2400" b="0" dirty="0">
                <a:solidFill>
                  <a:schemeClr val="lt1"/>
                </a:solidFill>
                <a:latin typeface="Arial"/>
                <a:ea typeface="Arial"/>
                <a:cs typeface="Arial"/>
                <a:sym typeface="Arial"/>
              </a:rPr>
              <a:t> hubs fund).</a:t>
            </a:r>
            <a:endParaRPr lang="en-GB" sz="2400" b="0" dirty="0"/>
          </a:p>
          <a:p>
            <a:pPr marL="0" marR="0" lvl="0" indent="0" algn="l" rtl="0">
              <a:spcBef>
                <a:spcPts val="0"/>
              </a:spcBef>
              <a:spcAft>
                <a:spcPts val="0"/>
              </a:spcAft>
              <a:buNone/>
            </a:pPr>
            <a:endParaRPr lang="en-GB" sz="2400" b="0" dirty="0">
              <a:solidFill>
                <a:schemeClr val="lt1"/>
              </a:solidFill>
              <a:latin typeface="Arial"/>
              <a:ea typeface="Arial"/>
              <a:cs typeface="Arial"/>
              <a:sym typeface="Arial"/>
            </a:endParaRPr>
          </a:p>
          <a:p>
            <a:pPr marL="0" marR="0" lvl="0" indent="0" algn="l" rtl="0">
              <a:spcBef>
                <a:spcPts val="0"/>
              </a:spcBef>
              <a:spcAft>
                <a:spcPts val="0"/>
              </a:spcAft>
              <a:buNone/>
            </a:pPr>
            <a:r>
              <a:rPr lang="en-GB" sz="2400" b="0" dirty="0">
                <a:solidFill>
                  <a:schemeClr val="lt1"/>
                </a:solidFill>
                <a:latin typeface="Arial"/>
                <a:ea typeface="Arial"/>
                <a:cs typeface="Arial"/>
                <a:sym typeface="Arial"/>
              </a:rPr>
              <a:t>11 indicators</a:t>
            </a:r>
            <a:endParaRPr lang="en-GB" sz="2400" b="0" dirty="0"/>
          </a:p>
          <a:p>
            <a:pPr marL="0" marR="0" lvl="0" indent="0" algn="l" rtl="0">
              <a:spcBef>
                <a:spcPts val="0"/>
              </a:spcBef>
              <a:spcAft>
                <a:spcPts val="0"/>
              </a:spcAft>
              <a:buNone/>
            </a:pPr>
            <a:r>
              <a:rPr lang="en-GB" sz="2400" b="0" dirty="0">
                <a:solidFill>
                  <a:schemeClr val="lt1"/>
                </a:solidFill>
                <a:latin typeface="Arial"/>
                <a:ea typeface="Arial"/>
                <a:cs typeface="Arial"/>
                <a:sym typeface="Arial"/>
              </a:rPr>
              <a:t>26 example sources of evidence</a:t>
            </a:r>
            <a:endParaRPr lang="en-GB" sz="2400" b="0" dirty="0"/>
          </a:p>
          <a:p>
            <a:pPr marL="0" marR="0" lvl="0" indent="0" algn="l" rtl="0">
              <a:spcBef>
                <a:spcPts val="0"/>
              </a:spcBef>
              <a:spcAft>
                <a:spcPts val="0"/>
              </a:spcAft>
              <a:buNone/>
            </a:pPr>
            <a:endParaRPr lang="en-GB" sz="2400" b="0" dirty="0">
              <a:solidFill>
                <a:schemeClr val="lt1"/>
              </a:solidFill>
              <a:latin typeface="Arial"/>
              <a:ea typeface="Arial"/>
              <a:cs typeface="Arial"/>
              <a:sym typeface="Arial"/>
            </a:endParaRPr>
          </a:p>
          <a:p>
            <a:pPr marL="0" marR="0" lvl="0" indent="0" algn="l" rtl="0">
              <a:spcBef>
                <a:spcPts val="0"/>
              </a:spcBef>
              <a:spcAft>
                <a:spcPts val="0"/>
              </a:spcAft>
              <a:buNone/>
            </a:pPr>
            <a:r>
              <a:rPr lang="en-GB" sz="2400" b="0" u="sng" dirty="0">
                <a:solidFill>
                  <a:schemeClr val="hlink"/>
                </a:solidFill>
                <a:latin typeface="Arial"/>
                <a:ea typeface="Arial"/>
                <a:cs typeface="Arial"/>
                <a:sym typeface="Arial"/>
                <a:hlinkClick r:id="rId2"/>
              </a:rPr>
              <a:t>http://bit.ly/YMHubGuidance2</a:t>
            </a:r>
            <a:r>
              <a:rPr lang="en-GB" sz="2400" b="0" dirty="0">
                <a:solidFill>
                  <a:srgbClr val="00B0F0"/>
                </a:solidFill>
                <a:latin typeface="Arial"/>
                <a:ea typeface="Arial"/>
                <a:cs typeface="Arial"/>
                <a:sym typeface="Arial"/>
              </a:rPr>
              <a:t> </a:t>
            </a:r>
            <a:endParaRPr lang="en-GB" sz="2400" b="0" dirty="0"/>
          </a:p>
        </p:txBody>
      </p:sp>
      <p:pic>
        <p:nvPicPr>
          <p:cNvPr id="7" name="Google Shape;167;p23" descr="A screenshot of a cell phone&#10;&#10;Description automatically generated">
            <a:extLst>
              <a:ext uri="{FF2B5EF4-FFF2-40B4-BE49-F238E27FC236}">
                <a16:creationId xmlns:a16="http://schemas.microsoft.com/office/drawing/2014/main" id="{9BB55DED-7C0B-85FD-438B-F14B6FB49B8F}"/>
              </a:ext>
            </a:extLst>
          </p:cNvPr>
          <p:cNvPicPr preferRelativeResize="0">
            <a:picLocks noChangeAspect="1"/>
          </p:cNvPicPr>
          <p:nvPr/>
        </p:nvPicPr>
        <p:blipFill rotWithShape="1">
          <a:blip r:embed="rId3">
            <a:alphaModFix/>
          </a:blip>
          <a:srcRect b="5186"/>
          <a:stretch/>
        </p:blipFill>
        <p:spPr>
          <a:xfrm>
            <a:off x="182879" y="304283"/>
            <a:ext cx="5670781" cy="4650896"/>
          </a:xfrm>
          <a:prstGeom prst="rect">
            <a:avLst/>
          </a:prstGeom>
          <a:noFill/>
          <a:ln>
            <a:noFill/>
          </a:ln>
        </p:spPr>
      </p:pic>
    </p:spTree>
    <p:extLst>
      <p:ext uri="{BB962C8B-B14F-4D97-AF65-F5344CB8AC3E}">
        <p14:creationId xmlns:p14="http://schemas.microsoft.com/office/powerpoint/2010/main" val="3009072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748F57-D8AB-6217-94C2-4A0094C1F0A7}"/>
              </a:ext>
            </a:extLst>
          </p:cNvPr>
          <p:cNvSpPr>
            <a:spLocks noGrp="1"/>
          </p:cNvSpPr>
          <p:nvPr>
            <p:ph type="body" idx="1"/>
          </p:nvPr>
        </p:nvSpPr>
        <p:spPr>
          <a:xfrm>
            <a:off x="6487886" y="1447801"/>
            <a:ext cx="5166772" cy="757130"/>
          </a:xfrm>
        </p:spPr>
        <p:txBody>
          <a:bodyPr/>
          <a:lstStyle/>
          <a:p>
            <a:pPr marL="0" marR="0" lvl="0" indent="0" algn="l" rtl="0">
              <a:spcBef>
                <a:spcPts val="0"/>
              </a:spcBef>
              <a:spcAft>
                <a:spcPts val="0"/>
              </a:spcAft>
              <a:buNone/>
            </a:pPr>
            <a:r>
              <a:rPr lang="en-GB" sz="2400" b="0" dirty="0">
                <a:solidFill>
                  <a:schemeClr val="lt1"/>
                </a:solidFill>
                <a:latin typeface="Arial"/>
                <a:ea typeface="Arial"/>
                <a:cs typeface="Arial"/>
                <a:sym typeface="Arial"/>
              </a:rPr>
              <a:t>Youth Music’s latest guidance for </a:t>
            </a:r>
            <a:endParaRPr lang="en-GB" sz="2400" b="0" dirty="0"/>
          </a:p>
          <a:p>
            <a:pPr marL="0" marR="0" lvl="0" indent="0" algn="l" rtl="0">
              <a:spcBef>
                <a:spcPts val="0"/>
              </a:spcBef>
              <a:spcAft>
                <a:spcPts val="0"/>
              </a:spcAft>
              <a:buNone/>
            </a:pPr>
            <a:r>
              <a:rPr lang="en-GB" sz="2400" b="0" dirty="0">
                <a:solidFill>
                  <a:schemeClr val="lt1"/>
                </a:solidFill>
                <a:latin typeface="Arial"/>
                <a:ea typeface="Arial"/>
                <a:cs typeface="Arial"/>
                <a:sym typeface="Arial"/>
              </a:rPr>
              <a:t>hubs (for the</a:t>
            </a:r>
            <a:r>
              <a:rPr lang="en-GB" sz="2400" b="0" dirty="0">
                <a:solidFill>
                  <a:schemeClr val="lt1"/>
                </a:solidFill>
              </a:rPr>
              <a:t>ir</a:t>
            </a:r>
            <a:r>
              <a:rPr lang="en-GB" sz="2400" b="0" dirty="0">
                <a:solidFill>
                  <a:schemeClr val="lt1"/>
                </a:solidFill>
                <a:latin typeface="Arial"/>
                <a:ea typeface="Arial"/>
                <a:cs typeface="Arial"/>
                <a:sym typeface="Arial"/>
              </a:rPr>
              <a:t> hubs fund) continued.</a:t>
            </a:r>
            <a:endParaRPr lang="en-GB" sz="2400" b="0" dirty="0"/>
          </a:p>
        </p:txBody>
      </p:sp>
      <p:pic>
        <p:nvPicPr>
          <p:cNvPr id="3" name="Google Shape;173;p24" descr="A screenshot of a cell phone&#10;&#10;Description automatically generated">
            <a:extLst>
              <a:ext uri="{FF2B5EF4-FFF2-40B4-BE49-F238E27FC236}">
                <a16:creationId xmlns:a16="http://schemas.microsoft.com/office/drawing/2014/main" id="{40484039-5640-7112-ECBA-7539D5A7DF18}"/>
              </a:ext>
            </a:extLst>
          </p:cNvPr>
          <p:cNvPicPr preferRelativeResize="0"/>
          <p:nvPr/>
        </p:nvPicPr>
        <p:blipFill rotWithShape="1">
          <a:blip r:embed="rId2">
            <a:alphaModFix/>
          </a:blip>
          <a:srcRect l="2044" t="997" r="2734" b="57778"/>
          <a:stretch/>
        </p:blipFill>
        <p:spPr>
          <a:xfrm>
            <a:off x="182880" y="287383"/>
            <a:ext cx="5677990" cy="2455469"/>
          </a:xfrm>
          <a:prstGeom prst="rect">
            <a:avLst/>
          </a:prstGeom>
          <a:noFill/>
          <a:ln>
            <a:noFill/>
          </a:ln>
        </p:spPr>
      </p:pic>
      <p:pic>
        <p:nvPicPr>
          <p:cNvPr id="5" name="Google Shape;174;p24" descr="A screenshot of a cell phone&#10;&#10;Description automatically generated">
            <a:extLst>
              <a:ext uri="{FF2B5EF4-FFF2-40B4-BE49-F238E27FC236}">
                <a16:creationId xmlns:a16="http://schemas.microsoft.com/office/drawing/2014/main" id="{3A76B680-A6D2-AE25-7045-339759E85335}"/>
              </a:ext>
            </a:extLst>
          </p:cNvPr>
          <p:cNvPicPr preferRelativeResize="0"/>
          <p:nvPr/>
        </p:nvPicPr>
        <p:blipFill rotWithShape="1">
          <a:blip r:embed="rId3">
            <a:alphaModFix/>
          </a:blip>
          <a:srcRect t="69204" r="2733"/>
          <a:stretch/>
        </p:blipFill>
        <p:spPr>
          <a:xfrm>
            <a:off x="78381" y="4257892"/>
            <a:ext cx="5791198" cy="975959"/>
          </a:xfrm>
          <a:prstGeom prst="rect">
            <a:avLst/>
          </a:prstGeom>
          <a:noFill/>
          <a:ln>
            <a:noFill/>
          </a:ln>
        </p:spPr>
      </p:pic>
      <p:pic>
        <p:nvPicPr>
          <p:cNvPr id="6" name="Google Shape;175;p24" descr="A screenshot of a cell phone&#10;&#10;Description automatically generated">
            <a:extLst>
              <a:ext uri="{FF2B5EF4-FFF2-40B4-BE49-F238E27FC236}">
                <a16:creationId xmlns:a16="http://schemas.microsoft.com/office/drawing/2014/main" id="{A0CD776B-5CC7-C1D8-AA50-422178389A0C}"/>
              </a:ext>
            </a:extLst>
          </p:cNvPr>
          <p:cNvPicPr preferRelativeResize="0"/>
          <p:nvPr/>
        </p:nvPicPr>
        <p:blipFill rotWithShape="1">
          <a:blip r:embed="rId2">
            <a:alphaModFix/>
          </a:blip>
          <a:srcRect l="2044" t="62592" r="2734" b="9260"/>
          <a:stretch/>
        </p:blipFill>
        <p:spPr>
          <a:xfrm>
            <a:off x="182880" y="2584831"/>
            <a:ext cx="5677990" cy="1676559"/>
          </a:xfrm>
          <a:prstGeom prst="rect">
            <a:avLst/>
          </a:prstGeom>
          <a:noFill/>
          <a:ln>
            <a:noFill/>
          </a:ln>
        </p:spPr>
      </p:pic>
    </p:spTree>
    <p:extLst>
      <p:ext uri="{BB962C8B-B14F-4D97-AF65-F5344CB8AC3E}">
        <p14:creationId xmlns:p14="http://schemas.microsoft.com/office/powerpoint/2010/main" val="2384808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748F57-D8AB-6217-94C2-4A0094C1F0A7}"/>
              </a:ext>
            </a:extLst>
          </p:cNvPr>
          <p:cNvSpPr>
            <a:spLocks noGrp="1"/>
          </p:cNvSpPr>
          <p:nvPr>
            <p:ph type="body" idx="1"/>
          </p:nvPr>
        </p:nvSpPr>
        <p:spPr>
          <a:xfrm>
            <a:off x="296582" y="1447801"/>
            <a:ext cx="5434948" cy="2751522"/>
          </a:xfrm>
        </p:spPr>
        <p:txBody>
          <a:bodyPr/>
          <a:lstStyle/>
          <a:p>
            <a:pPr marL="0" marR="0" lvl="0" indent="0" algn="l" rtl="0">
              <a:spcBef>
                <a:spcPts val="0"/>
              </a:spcBef>
              <a:spcAft>
                <a:spcPts val="0"/>
              </a:spcAft>
              <a:buNone/>
            </a:pPr>
            <a:r>
              <a:rPr lang="en-GB" sz="2400" b="0" dirty="0">
                <a:solidFill>
                  <a:schemeClr val="lt1"/>
                </a:solidFill>
                <a:latin typeface="Arial"/>
                <a:ea typeface="Arial"/>
                <a:cs typeface="Arial"/>
                <a:sym typeface="Arial"/>
              </a:rPr>
              <a:t>Youth Music’s other guidance for </a:t>
            </a:r>
            <a:endParaRPr lang="en-GB" sz="1000" b="0" dirty="0"/>
          </a:p>
          <a:p>
            <a:pPr marL="0" marR="0" lvl="0" indent="0" algn="l" rtl="0">
              <a:spcBef>
                <a:spcPts val="0"/>
              </a:spcBef>
              <a:spcAft>
                <a:spcPts val="0"/>
              </a:spcAft>
              <a:buNone/>
            </a:pPr>
            <a:r>
              <a:rPr lang="en-GB" sz="2400" b="0" dirty="0">
                <a:solidFill>
                  <a:schemeClr val="lt1"/>
                </a:solidFill>
                <a:latin typeface="Arial"/>
                <a:ea typeface="Arial"/>
                <a:cs typeface="Arial"/>
                <a:sym typeface="Arial"/>
              </a:rPr>
              <a:t>hubs.</a:t>
            </a:r>
            <a:endParaRPr lang="en-GB" sz="1000" b="0" dirty="0"/>
          </a:p>
          <a:p>
            <a:pPr marL="0" marR="0" lvl="0" indent="0" algn="l" rtl="0">
              <a:spcBef>
                <a:spcPts val="0"/>
              </a:spcBef>
              <a:spcAft>
                <a:spcPts val="0"/>
              </a:spcAft>
              <a:buNone/>
            </a:pPr>
            <a:endParaRPr lang="en-GB" sz="2400" b="0" dirty="0">
              <a:solidFill>
                <a:schemeClr val="lt1"/>
              </a:solidFill>
              <a:latin typeface="Arial"/>
              <a:ea typeface="Arial"/>
              <a:cs typeface="Arial"/>
              <a:sym typeface="Arial"/>
            </a:endParaRPr>
          </a:p>
          <a:p>
            <a:pPr marL="0" marR="0" lvl="0" indent="0" algn="l" rtl="0">
              <a:spcBef>
                <a:spcPts val="0"/>
              </a:spcBef>
              <a:spcAft>
                <a:spcPts val="0"/>
              </a:spcAft>
              <a:buNone/>
            </a:pPr>
            <a:r>
              <a:rPr lang="en-GB" sz="2400" b="0" dirty="0">
                <a:solidFill>
                  <a:schemeClr val="lt1"/>
                </a:solidFill>
                <a:latin typeface="Arial"/>
                <a:ea typeface="Arial"/>
                <a:cs typeface="Arial"/>
                <a:sym typeface="Arial"/>
              </a:rPr>
              <a:t>Developing an inclusive approach to the core and extension roles – including examples of good practice.</a:t>
            </a:r>
            <a:endParaRPr lang="en-GB" sz="1000" b="0" dirty="0"/>
          </a:p>
          <a:p>
            <a:pPr marL="0" marR="0" lvl="0" indent="0" algn="l" rtl="0">
              <a:spcBef>
                <a:spcPts val="0"/>
              </a:spcBef>
              <a:spcAft>
                <a:spcPts val="0"/>
              </a:spcAft>
              <a:buNone/>
            </a:pPr>
            <a:endParaRPr lang="en-GB" sz="2400" b="0" dirty="0">
              <a:solidFill>
                <a:srgbClr val="00B0F0"/>
              </a:solidFill>
              <a:latin typeface="Arial"/>
              <a:ea typeface="Arial"/>
              <a:cs typeface="Arial"/>
              <a:sym typeface="Arial"/>
            </a:endParaRPr>
          </a:p>
          <a:p>
            <a:pPr marL="0" marR="0" lvl="0" indent="0" algn="l" rtl="0">
              <a:spcBef>
                <a:spcPts val="0"/>
              </a:spcBef>
              <a:spcAft>
                <a:spcPts val="0"/>
              </a:spcAft>
              <a:buNone/>
            </a:pPr>
            <a:r>
              <a:rPr lang="en-GB" sz="2400" b="0" u="sng" dirty="0">
                <a:solidFill>
                  <a:schemeClr val="hlink"/>
                </a:solidFill>
                <a:latin typeface="Arial"/>
                <a:ea typeface="Arial"/>
                <a:cs typeface="Arial"/>
                <a:sym typeface="Arial"/>
                <a:hlinkClick r:id="rId2"/>
              </a:rPr>
              <a:t>http://bit.ly/YMHubGuidance1</a:t>
            </a:r>
            <a:r>
              <a:rPr lang="en-GB" sz="2400" b="0" dirty="0">
                <a:solidFill>
                  <a:srgbClr val="00B0F0"/>
                </a:solidFill>
                <a:latin typeface="Arial"/>
                <a:ea typeface="Arial"/>
                <a:cs typeface="Arial"/>
                <a:sym typeface="Arial"/>
              </a:rPr>
              <a:t>   </a:t>
            </a:r>
            <a:endParaRPr lang="en-GB" sz="1000" b="0" dirty="0"/>
          </a:p>
        </p:txBody>
      </p:sp>
      <p:pic>
        <p:nvPicPr>
          <p:cNvPr id="8" name="Google Shape;181;p25" descr="A picture containing person, building, table, person&#10;&#10;Description automatically generated">
            <a:extLst>
              <a:ext uri="{FF2B5EF4-FFF2-40B4-BE49-F238E27FC236}">
                <a16:creationId xmlns:a16="http://schemas.microsoft.com/office/drawing/2014/main" id="{6B08E06B-3325-22D7-9349-B7010F487A8D}"/>
              </a:ext>
            </a:extLst>
          </p:cNvPr>
          <p:cNvPicPr preferRelativeResize="0">
            <a:picLocks noChangeAspect="1"/>
          </p:cNvPicPr>
          <p:nvPr/>
        </p:nvPicPr>
        <p:blipFill rotWithShape="1">
          <a:blip r:embed="rId3">
            <a:alphaModFix/>
          </a:blip>
          <a:srcRect/>
          <a:stretch/>
        </p:blipFill>
        <p:spPr>
          <a:xfrm>
            <a:off x="7366653" y="90834"/>
            <a:ext cx="3680169" cy="5147578"/>
          </a:xfrm>
          <a:prstGeom prst="rect">
            <a:avLst/>
          </a:prstGeom>
          <a:noFill/>
          <a:ln>
            <a:solidFill>
              <a:schemeClr val="tx1"/>
            </a:solidFill>
          </a:ln>
        </p:spPr>
      </p:pic>
    </p:spTree>
    <p:extLst>
      <p:ext uri="{BB962C8B-B14F-4D97-AF65-F5344CB8AC3E}">
        <p14:creationId xmlns:p14="http://schemas.microsoft.com/office/powerpoint/2010/main" val="2458037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7527E-FE25-431F-AB5C-4D8EA0BF50BE}"/>
              </a:ext>
            </a:extLst>
          </p:cNvPr>
          <p:cNvSpPr>
            <a:spLocks noGrp="1"/>
          </p:cNvSpPr>
          <p:nvPr>
            <p:ph type="title"/>
          </p:nvPr>
        </p:nvSpPr>
        <p:spPr>
          <a:xfrm>
            <a:off x="1463039" y="2438873"/>
            <a:ext cx="9265920" cy="1706407"/>
          </a:xfrm>
        </p:spPr>
        <p:txBody>
          <a:bodyPr/>
          <a:lstStyle/>
          <a:p>
            <a:pPr marL="0" marR="0" lvl="0" indent="0" algn="ctr" rtl="0">
              <a:lnSpc>
                <a:spcPct val="100000"/>
              </a:lnSpc>
              <a:spcBef>
                <a:spcPts val="0"/>
              </a:spcBef>
              <a:spcAft>
                <a:spcPts val="0"/>
              </a:spcAft>
            </a:pPr>
            <a:r>
              <a:rPr lang="en-GB" sz="3200" b="0" dirty="0">
                <a:solidFill>
                  <a:srgbClr val="F8F8F8"/>
                </a:solidFill>
              </a:rPr>
              <a:t>Get more useful resources created with and for music services at</a:t>
            </a:r>
            <a:br>
              <a:rPr lang="en-GB" sz="3200" b="0" dirty="0">
                <a:solidFill>
                  <a:srgbClr val="F8F8F8"/>
                </a:solidFill>
              </a:rPr>
            </a:br>
            <a:r>
              <a:rPr lang="en-GB" sz="3200" b="0" dirty="0">
                <a:solidFill>
                  <a:srgbClr val="F8F8F8"/>
                </a:solidFill>
              </a:rPr>
              <a:t> </a:t>
            </a:r>
            <a:r>
              <a:rPr lang="en-GB" sz="3200" b="0" dirty="0">
                <a:hlinkClick r:id="rId2">
                  <a:extLst>
                    <a:ext uri="{A12FA001-AC4F-418D-AE19-62706E023703}">
                      <ahyp:hlinkClr xmlns:ahyp="http://schemas.microsoft.com/office/drawing/2018/hyperlinkcolor" val="tx"/>
                    </a:ext>
                  </a:extLst>
                </a:hlinkClick>
              </a:rPr>
              <a:t>HMS Changing Tracks (hertsmusicservice.org.uk)</a:t>
            </a:r>
            <a:endParaRPr lang="en-GB" sz="3200" b="0" dirty="0"/>
          </a:p>
        </p:txBody>
      </p:sp>
      <p:pic>
        <p:nvPicPr>
          <p:cNvPr id="3" name="Google Shape;97;p13">
            <a:extLst>
              <a:ext uri="{FF2B5EF4-FFF2-40B4-BE49-F238E27FC236}">
                <a16:creationId xmlns:a16="http://schemas.microsoft.com/office/drawing/2014/main" id="{5FAF003B-BD87-C143-29B3-F26331DA298F}"/>
              </a:ext>
            </a:extLst>
          </p:cNvPr>
          <p:cNvPicPr preferRelativeResize="0">
            <a:picLocks noChangeAspect="1"/>
          </p:cNvPicPr>
          <p:nvPr/>
        </p:nvPicPr>
        <p:blipFill>
          <a:blip r:embed="rId3">
            <a:clrChange>
              <a:clrFrom>
                <a:srgbClr val="AA1738"/>
              </a:clrFrom>
              <a:clrTo>
                <a:srgbClr val="AA1738">
                  <a:alpha val="0"/>
                </a:srgbClr>
              </a:clrTo>
            </a:clrChange>
            <a:alphaModFix/>
          </a:blip>
          <a:stretch>
            <a:fillRect/>
          </a:stretch>
        </p:blipFill>
        <p:spPr>
          <a:xfrm>
            <a:off x="5320937" y="602471"/>
            <a:ext cx="1550125" cy="1550125"/>
          </a:xfrm>
          <a:prstGeom prst="rect">
            <a:avLst/>
          </a:prstGeom>
          <a:noFill/>
          <a:ln>
            <a:noFill/>
          </a:ln>
        </p:spPr>
      </p:pic>
    </p:spTree>
    <p:extLst>
      <p:ext uri="{BB962C8B-B14F-4D97-AF65-F5344CB8AC3E}">
        <p14:creationId xmlns:p14="http://schemas.microsoft.com/office/powerpoint/2010/main" val="2114069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39CB7-E1AA-4A75-9B18-E65C5D62DB34}"/>
              </a:ext>
            </a:extLst>
          </p:cNvPr>
          <p:cNvSpPr>
            <a:spLocks noGrp="1"/>
          </p:cNvSpPr>
          <p:nvPr>
            <p:ph type="title"/>
          </p:nvPr>
        </p:nvSpPr>
        <p:spPr>
          <a:xfrm>
            <a:off x="520041" y="442884"/>
            <a:ext cx="11151917" cy="701731"/>
          </a:xfrm>
        </p:spPr>
        <p:txBody>
          <a:bodyPr/>
          <a:lstStyle/>
          <a:p>
            <a:r>
              <a:rPr lang="en-GB" dirty="0"/>
              <a:t>About this tool</a:t>
            </a:r>
          </a:p>
        </p:txBody>
      </p:sp>
      <p:sp>
        <p:nvSpPr>
          <p:cNvPr id="3" name="Content Placeholder 2">
            <a:extLst>
              <a:ext uri="{FF2B5EF4-FFF2-40B4-BE49-F238E27FC236}">
                <a16:creationId xmlns:a16="http://schemas.microsoft.com/office/drawing/2014/main" id="{0D37B64E-82C7-4391-B669-08F236508304}"/>
              </a:ext>
            </a:extLst>
          </p:cNvPr>
          <p:cNvSpPr>
            <a:spLocks noGrp="1"/>
          </p:cNvSpPr>
          <p:nvPr>
            <p:ph idx="1"/>
          </p:nvPr>
        </p:nvSpPr>
        <p:spPr>
          <a:xfrm>
            <a:off x="520041" y="1301369"/>
            <a:ext cx="11151917" cy="3451225"/>
          </a:xfrm>
        </p:spPr>
        <p:txBody>
          <a:bodyPr/>
          <a:lstStyle/>
          <a:p>
            <a:pPr lvl="0"/>
            <a:r>
              <a:rPr lang="en-GB" sz="1200" dirty="0">
                <a:latin typeface="+mj-lt"/>
                <a:ea typeface="Calibri"/>
                <a:cs typeface="Calibri"/>
                <a:sym typeface="Calibri"/>
              </a:rPr>
              <a:t>This document is the latest version of a collaborative working document, intended to help discussion and planning in </a:t>
            </a:r>
            <a:r>
              <a:rPr lang="en-GB" sz="1200" b="1" dirty="0">
                <a:latin typeface="+mj-lt"/>
                <a:ea typeface="Calibri"/>
                <a:cs typeface="Calibri"/>
                <a:sym typeface="Calibri"/>
              </a:rPr>
              <a:t>music services and hub lead organisations</a:t>
            </a:r>
            <a:r>
              <a:rPr lang="en-GB" sz="1200" dirty="0">
                <a:latin typeface="+mj-lt"/>
                <a:ea typeface="Calibri"/>
                <a:cs typeface="Calibri"/>
                <a:sym typeface="Calibri"/>
              </a:rPr>
              <a:t>. It has been created* by </a:t>
            </a:r>
            <a:r>
              <a:rPr lang="en-GB" sz="1200" dirty="0">
                <a:latin typeface="+mj-lt"/>
                <a:ea typeface="Calibri"/>
                <a:cs typeface="Calibri"/>
                <a:sym typeface="Calibri"/>
                <a:hlinkClick r:id="rId2"/>
              </a:rPr>
              <a:t>Changing Tracks</a:t>
            </a:r>
            <a:r>
              <a:rPr lang="en-GB" sz="1200" dirty="0">
                <a:latin typeface="+mj-lt"/>
                <a:ea typeface="Calibri"/>
                <a:cs typeface="Calibri"/>
                <a:sym typeface="Calibri"/>
              </a:rPr>
              <a:t>, based on the experiences of music services who are part of the </a:t>
            </a:r>
            <a:r>
              <a:rPr lang="en-GB" sz="1200" u="sng" dirty="0">
                <a:solidFill>
                  <a:schemeClr val="hlink"/>
                </a:solidFill>
                <a:latin typeface="+mj-lt"/>
                <a:ea typeface="Calibri"/>
                <a:cs typeface="Calibri"/>
                <a:sym typeface="Calibri"/>
                <a:hlinkClick r:id="rId3"/>
              </a:rPr>
              <a:t>National Music Services Working Group on Inclusion</a:t>
            </a:r>
            <a:r>
              <a:rPr lang="en-GB" sz="1200" dirty="0">
                <a:ea typeface="Calibri"/>
                <a:cs typeface="Calibri"/>
                <a:sym typeface="Calibri"/>
              </a:rPr>
              <a:t>, particularly Hertfordshire Music Service.</a:t>
            </a:r>
            <a:endParaRPr lang="en-GB" sz="1200" dirty="0">
              <a:latin typeface="+mj-lt"/>
              <a:ea typeface="Calibri"/>
              <a:cs typeface="Calibri"/>
              <a:sym typeface="Calibri"/>
            </a:endParaRPr>
          </a:p>
          <a:p>
            <a:pPr marL="0" lvl="0" indent="0" algn="l" rtl="0">
              <a:spcBef>
                <a:spcPts val="0"/>
              </a:spcBef>
              <a:spcAft>
                <a:spcPts val="0"/>
              </a:spcAft>
              <a:buNone/>
            </a:pPr>
            <a:endParaRPr lang="en-GB" sz="1200" dirty="0">
              <a:latin typeface="+mj-lt"/>
              <a:ea typeface="Calibri"/>
              <a:cs typeface="Calibri"/>
              <a:sym typeface="Calibri"/>
            </a:endParaRPr>
          </a:p>
          <a:p>
            <a:pPr marL="0" lvl="0" indent="0" algn="l" rtl="0">
              <a:spcBef>
                <a:spcPts val="0"/>
              </a:spcBef>
              <a:spcAft>
                <a:spcPts val="0"/>
              </a:spcAft>
              <a:buNone/>
            </a:pPr>
            <a:r>
              <a:rPr lang="en-GB" sz="1200" b="1" dirty="0">
                <a:solidFill>
                  <a:srgbClr val="FF0000"/>
                </a:solidFill>
                <a:latin typeface="+mj-lt"/>
                <a:ea typeface="Calibri"/>
                <a:cs typeface="Calibri"/>
                <a:sym typeface="Calibri"/>
              </a:rPr>
              <a:t>Who is it for?</a:t>
            </a:r>
            <a:br>
              <a:rPr lang="en-GB" sz="1200" dirty="0">
                <a:latin typeface="+mj-lt"/>
                <a:ea typeface="Calibri"/>
                <a:cs typeface="Calibri"/>
                <a:sym typeface="Calibri"/>
              </a:rPr>
            </a:br>
            <a:r>
              <a:rPr lang="en-GB" sz="1200" dirty="0">
                <a:latin typeface="+mj-lt"/>
                <a:ea typeface="Calibri"/>
                <a:cs typeface="Calibri"/>
                <a:sym typeface="Calibri"/>
              </a:rPr>
              <a:t>It focuses on the particular challenges for ‘music services’, as organisations, to become inclusive - whether they are still local authority-run or have moved out of local authority control.  </a:t>
            </a:r>
          </a:p>
          <a:p>
            <a:pPr marL="0" lvl="0" indent="0" algn="l" rtl="0">
              <a:spcBef>
                <a:spcPts val="0"/>
              </a:spcBef>
              <a:spcAft>
                <a:spcPts val="0"/>
              </a:spcAft>
              <a:buClr>
                <a:schemeClr val="dk1"/>
              </a:buClr>
              <a:buSzPts val="1100"/>
              <a:buFont typeface="Arial"/>
              <a:buNone/>
            </a:pPr>
            <a:endParaRPr lang="en-GB" sz="1200" dirty="0">
              <a:solidFill>
                <a:schemeClr val="dk1"/>
              </a:solidFill>
              <a:latin typeface="+mj-lt"/>
              <a:ea typeface="Calibri"/>
              <a:cs typeface="Calibri"/>
              <a:sym typeface="Calibri"/>
            </a:endParaRPr>
          </a:p>
          <a:p>
            <a:pPr marL="0" lvl="0" indent="0" algn="l" rtl="0">
              <a:spcBef>
                <a:spcPts val="0"/>
              </a:spcBef>
              <a:spcAft>
                <a:spcPts val="0"/>
              </a:spcAft>
              <a:buNone/>
            </a:pPr>
            <a:r>
              <a:rPr lang="en-GB" sz="1200" dirty="0">
                <a:solidFill>
                  <a:schemeClr val="dk1"/>
                </a:solidFill>
                <a:latin typeface="+mj-lt"/>
                <a:ea typeface="Calibri"/>
                <a:cs typeface="Calibri"/>
                <a:sym typeface="Calibri"/>
              </a:rPr>
              <a:t>Music services are constantly changing and innovating - challenging exclusive practices (see page 3) that can become hidden by unquestioned traditions. Each service is at different place on our journey to address this, but we all face common challenges, and will all recognise some of the ‘exclusion’ indicators listed on page 3.</a:t>
            </a:r>
          </a:p>
          <a:p>
            <a:pPr marL="0" lvl="0" indent="0" algn="l" rtl="0">
              <a:spcBef>
                <a:spcPts val="0"/>
              </a:spcBef>
              <a:spcAft>
                <a:spcPts val="0"/>
              </a:spcAft>
              <a:buNone/>
            </a:pPr>
            <a:endParaRPr lang="en-GB" sz="1200" dirty="0">
              <a:solidFill>
                <a:schemeClr val="dk1"/>
              </a:solidFill>
              <a:latin typeface="+mj-lt"/>
              <a:ea typeface="Calibri"/>
              <a:cs typeface="Calibri"/>
              <a:sym typeface="Calibri"/>
            </a:endParaRPr>
          </a:p>
          <a:p>
            <a:pPr marL="0" lvl="0" indent="0" algn="l" rtl="0">
              <a:spcBef>
                <a:spcPts val="0"/>
              </a:spcBef>
              <a:spcAft>
                <a:spcPts val="0"/>
              </a:spcAft>
              <a:buNone/>
            </a:pPr>
            <a:r>
              <a:rPr lang="en-GB" sz="1200" b="1" dirty="0">
                <a:solidFill>
                  <a:srgbClr val="FF0000"/>
                </a:solidFill>
                <a:latin typeface="+mj-lt"/>
                <a:ea typeface="Calibri"/>
                <a:cs typeface="Calibri"/>
                <a:sym typeface="Calibri"/>
              </a:rPr>
              <a:t>How do I use it? </a:t>
            </a:r>
          </a:p>
          <a:p>
            <a:pPr marL="0" lvl="0" indent="0" algn="l" rtl="0">
              <a:spcBef>
                <a:spcPts val="0"/>
              </a:spcBef>
              <a:spcAft>
                <a:spcPts val="0"/>
              </a:spcAft>
              <a:buNone/>
            </a:pPr>
            <a:r>
              <a:rPr lang="en-GB" sz="1200" dirty="0">
                <a:solidFill>
                  <a:schemeClr val="dk1"/>
                </a:solidFill>
                <a:latin typeface="+mj-lt"/>
                <a:ea typeface="Calibri"/>
                <a:cs typeface="Calibri"/>
                <a:sym typeface="Calibri"/>
              </a:rPr>
              <a:t>The diagram and tool ask you to consider how inclusion becomes integrated within music services as a process (</a:t>
            </a:r>
            <a:r>
              <a:rPr lang="en-GB" sz="1200" dirty="0" err="1">
                <a:solidFill>
                  <a:schemeClr val="dk1"/>
                </a:solidFill>
                <a:latin typeface="+mj-lt"/>
                <a:ea typeface="Calibri"/>
                <a:cs typeface="Calibri"/>
                <a:sym typeface="Calibri"/>
              </a:rPr>
              <a:t>ie</a:t>
            </a:r>
            <a:r>
              <a:rPr lang="en-GB" sz="1200" dirty="0">
                <a:solidFill>
                  <a:schemeClr val="dk1"/>
                </a:solidFill>
                <a:latin typeface="+mj-lt"/>
                <a:ea typeface="Calibri"/>
                <a:cs typeface="Calibri"/>
                <a:sym typeface="Calibri"/>
              </a:rPr>
              <a:t>: it does not depict the progression of a particular cohort of young people). We think it’s most helpful as a discussion tool in team meetings, alongside </a:t>
            </a:r>
            <a:r>
              <a:rPr lang="en-GB" sz="1200" u="sng" dirty="0">
                <a:solidFill>
                  <a:schemeClr val="hlink"/>
                </a:solidFill>
                <a:latin typeface="+mj-lt"/>
                <a:ea typeface="Calibri"/>
                <a:cs typeface="Calibri"/>
                <a:sym typeface="Calibri"/>
                <a:hlinkClick r:id="rId4"/>
              </a:rPr>
              <a:t>Youth Music’s EDI audit spreadsheet and action plan template</a:t>
            </a:r>
            <a:r>
              <a:rPr lang="en-GB" sz="1200" dirty="0">
                <a:solidFill>
                  <a:schemeClr val="dk1"/>
                </a:solidFill>
                <a:latin typeface="+mj-lt"/>
                <a:ea typeface="Calibri"/>
                <a:cs typeface="Calibri"/>
                <a:sym typeface="Calibri"/>
              </a:rPr>
              <a:t> and their </a:t>
            </a:r>
            <a:r>
              <a:rPr lang="en-GB" sz="1200" u="sng" dirty="0">
                <a:solidFill>
                  <a:schemeClr val="hlink"/>
                </a:solidFill>
                <a:latin typeface="+mj-lt"/>
                <a:ea typeface="Calibri"/>
                <a:cs typeface="Calibri"/>
                <a:sym typeface="Calibri"/>
                <a:hlinkClick r:id="rId5"/>
              </a:rPr>
              <a:t>Evidencing how hubs are becoming more inclusive</a:t>
            </a:r>
            <a:r>
              <a:rPr lang="en-GB" sz="1200" dirty="0">
                <a:solidFill>
                  <a:schemeClr val="dk1"/>
                </a:solidFill>
                <a:latin typeface="+mj-lt"/>
                <a:ea typeface="Calibri"/>
                <a:cs typeface="Calibri"/>
                <a:sym typeface="Calibri"/>
              </a:rPr>
              <a:t> guidance for hubs.</a:t>
            </a:r>
          </a:p>
          <a:p>
            <a:pPr marL="0" lvl="0" indent="0" algn="l" rtl="0">
              <a:spcBef>
                <a:spcPts val="0"/>
              </a:spcBef>
              <a:spcAft>
                <a:spcPts val="0"/>
              </a:spcAft>
              <a:buNone/>
            </a:pPr>
            <a:endParaRPr lang="en-GB" sz="1200" b="1" dirty="0">
              <a:latin typeface="+mj-lt"/>
              <a:ea typeface="Calibri"/>
              <a:cs typeface="Calibri"/>
              <a:sym typeface="Calibri"/>
            </a:endParaRPr>
          </a:p>
          <a:p>
            <a:pPr marL="0" lvl="0" indent="0" algn="l" rtl="0">
              <a:spcBef>
                <a:spcPts val="0"/>
              </a:spcBef>
              <a:spcAft>
                <a:spcPts val="0"/>
              </a:spcAft>
              <a:buNone/>
            </a:pPr>
            <a:r>
              <a:rPr lang="en-GB" sz="1200" b="1" dirty="0">
                <a:solidFill>
                  <a:srgbClr val="FF0000"/>
                </a:solidFill>
                <a:latin typeface="+mj-lt"/>
                <a:ea typeface="Calibri"/>
                <a:cs typeface="Calibri"/>
                <a:sym typeface="Calibri"/>
              </a:rPr>
              <a:t>What next?</a:t>
            </a:r>
            <a:r>
              <a:rPr lang="en-GB" sz="1200" dirty="0">
                <a:solidFill>
                  <a:srgbClr val="FF0000"/>
                </a:solidFill>
                <a:latin typeface="+mj-lt"/>
                <a:ea typeface="Calibri"/>
                <a:cs typeface="Calibri"/>
                <a:sym typeface="Calibri"/>
              </a:rPr>
              <a:t> </a:t>
            </a:r>
          </a:p>
          <a:p>
            <a:pPr marL="0" lvl="0" indent="0" algn="l" rtl="0">
              <a:spcBef>
                <a:spcPts val="0"/>
              </a:spcBef>
              <a:spcAft>
                <a:spcPts val="0"/>
              </a:spcAft>
              <a:buNone/>
            </a:pPr>
            <a:r>
              <a:rPr lang="en-GB" sz="1200" dirty="0">
                <a:latin typeface="+mj-lt"/>
                <a:ea typeface="Calibri"/>
                <a:cs typeface="Calibri"/>
                <a:sym typeface="Calibri"/>
              </a:rPr>
              <a:t>We’re here to help - visit our website for resources, or email us at </a:t>
            </a:r>
            <a:r>
              <a:rPr lang="en-GB" sz="1200" dirty="0">
                <a:latin typeface="+mj-lt"/>
                <a:ea typeface="Calibri"/>
                <a:cs typeface="Calibri"/>
                <a:sym typeface="Calibri"/>
                <a:hlinkClick r:id="rId6"/>
              </a:rPr>
              <a:t>HMSinclusion@hertfordshire.gov.uk</a:t>
            </a:r>
            <a:r>
              <a:rPr lang="en-GB" sz="1200" dirty="0">
                <a:latin typeface="+mj-lt"/>
                <a:ea typeface="Calibri"/>
                <a:cs typeface="Calibri"/>
                <a:sym typeface="Calibri"/>
              </a:rPr>
              <a:t> to keep in touch and find out about opportunities and support including support with EDI planning and CPD.</a:t>
            </a:r>
            <a:endParaRPr lang="en-GB" sz="1200" dirty="0">
              <a:latin typeface="Calibri"/>
              <a:ea typeface="Calibri"/>
              <a:cs typeface="Calibri"/>
              <a:sym typeface="Calibri"/>
            </a:endParaRPr>
          </a:p>
          <a:p>
            <a:endParaRPr lang="en-GB" sz="1200" dirty="0"/>
          </a:p>
        </p:txBody>
      </p:sp>
    </p:spTree>
    <p:extLst>
      <p:ext uri="{BB962C8B-B14F-4D97-AF65-F5344CB8AC3E}">
        <p14:creationId xmlns:p14="http://schemas.microsoft.com/office/powerpoint/2010/main" val="1197557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4BF0B-948C-45EC-9AB2-5D7E63BA5A94}"/>
              </a:ext>
            </a:extLst>
          </p:cNvPr>
          <p:cNvSpPr>
            <a:spLocks noGrp="1"/>
          </p:cNvSpPr>
          <p:nvPr>
            <p:ph type="title"/>
          </p:nvPr>
        </p:nvSpPr>
        <p:spPr>
          <a:xfrm>
            <a:off x="520041" y="442884"/>
            <a:ext cx="11151917" cy="701731"/>
          </a:xfrm>
        </p:spPr>
        <p:txBody>
          <a:bodyPr/>
          <a:lstStyle/>
          <a:p>
            <a:r>
              <a:rPr lang="en-GB" dirty="0"/>
              <a:t>Stage 1 - exclusion</a:t>
            </a:r>
          </a:p>
        </p:txBody>
      </p:sp>
      <p:sp>
        <p:nvSpPr>
          <p:cNvPr id="3" name="Content Placeholder 2">
            <a:extLst>
              <a:ext uri="{FF2B5EF4-FFF2-40B4-BE49-F238E27FC236}">
                <a16:creationId xmlns:a16="http://schemas.microsoft.com/office/drawing/2014/main" id="{1B6D5DB9-68BD-4FFD-BA19-1AA7CC2FF47C}"/>
              </a:ext>
            </a:extLst>
          </p:cNvPr>
          <p:cNvSpPr>
            <a:spLocks noGrp="1"/>
          </p:cNvSpPr>
          <p:nvPr>
            <p:ph idx="1"/>
          </p:nvPr>
        </p:nvSpPr>
        <p:spPr>
          <a:xfrm>
            <a:off x="520040" y="1205409"/>
            <a:ext cx="11151916" cy="449217"/>
          </a:xfrm>
        </p:spPr>
        <p:txBody>
          <a:bodyPr/>
          <a:lstStyle/>
          <a:p>
            <a:r>
              <a:rPr lang="en-GB" sz="1200" dirty="0">
                <a:latin typeface="+mn-lt"/>
                <a:ea typeface="Calibri"/>
                <a:cs typeface="Calibri"/>
                <a:sym typeface="Calibri"/>
              </a:rPr>
              <a:t>CCC is a shorthand term for any young person facing barriers to making music. This might include economic and life circumstances, disability, learning disability, health conditions, social, emotional and mental health difficulties, but there are also many other barriers.</a:t>
            </a:r>
          </a:p>
        </p:txBody>
      </p:sp>
      <p:graphicFrame>
        <p:nvGraphicFramePr>
          <p:cNvPr id="4" name="Google Shape;111;p15">
            <a:extLst>
              <a:ext uri="{FF2B5EF4-FFF2-40B4-BE49-F238E27FC236}">
                <a16:creationId xmlns:a16="http://schemas.microsoft.com/office/drawing/2014/main" id="{03E76B19-F13C-E863-6D7A-7A0A34A7A532}"/>
              </a:ext>
            </a:extLst>
          </p:cNvPr>
          <p:cNvGraphicFramePr/>
          <p:nvPr>
            <p:extLst>
              <p:ext uri="{D42A27DB-BD31-4B8C-83A1-F6EECF244321}">
                <p14:modId xmlns:p14="http://schemas.microsoft.com/office/powerpoint/2010/main" val="51059226"/>
              </p:ext>
            </p:extLst>
          </p:nvPr>
        </p:nvGraphicFramePr>
        <p:xfrm>
          <a:off x="562672" y="1741547"/>
          <a:ext cx="11151917" cy="3694862"/>
        </p:xfrm>
        <a:graphic>
          <a:graphicData uri="http://schemas.openxmlformats.org/drawingml/2006/table">
            <a:tbl>
              <a:tblPr firstRow="1" bandRow="1">
                <a:noFill/>
              </a:tblPr>
              <a:tblGrid>
                <a:gridCol w="1001570">
                  <a:extLst>
                    <a:ext uri="{9D8B030D-6E8A-4147-A177-3AD203B41FA5}">
                      <a16:colId xmlns:a16="http://schemas.microsoft.com/office/drawing/2014/main" val="20000"/>
                    </a:ext>
                  </a:extLst>
                </a:gridCol>
                <a:gridCol w="1466338">
                  <a:extLst>
                    <a:ext uri="{9D8B030D-6E8A-4147-A177-3AD203B41FA5}">
                      <a16:colId xmlns:a16="http://schemas.microsoft.com/office/drawing/2014/main" val="20001"/>
                    </a:ext>
                  </a:extLst>
                </a:gridCol>
                <a:gridCol w="2272937">
                  <a:extLst>
                    <a:ext uri="{9D8B030D-6E8A-4147-A177-3AD203B41FA5}">
                      <a16:colId xmlns:a16="http://schemas.microsoft.com/office/drawing/2014/main" val="20002"/>
                    </a:ext>
                  </a:extLst>
                </a:gridCol>
                <a:gridCol w="1384663">
                  <a:extLst>
                    <a:ext uri="{9D8B030D-6E8A-4147-A177-3AD203B41FA5}">
                      <a16:colId xmlns:a16="http://schemas.microsoft.com/office/drawing/2014/main" val="20003"/>
                    </a:ext>
                  </a:extLst>
                </a:gridCol>
                <a:gridCol w="1698172">
                  <a:extLst>
                    <a:ext uri="{9D8B030D-6E8A-4147-A177-3AD203B41FA5}">
                      <a16:colId xmlns:a16="http://schemas.microsoft.com/office/drawing/2014/main" val="20004"/>
                    </a:ext>
                  </a:extLst>
                </a:gridCol>
                <a:gridCol w="1341120">
                  <a:extLst>
                    <a:ext uri="{9D8B030D-6E8A-4147-A177-3AD203B41FA5}">
                      <a16:colId xmlns:a16="http://schemas.microsoft.com/office/drawing/2014/main" val="20005"/>
                    </a:ext>
                  </a:extLst>
                </a:gridCol>
                <a:gridCol w="1987117">
                  <a:extLst>
                    <a:ext uri="{9D8B030D-6E8A-4147-A177-3AD203B41FA5}">
                      <a16:colId xmlns:a16="http://schemas.microsoft.com/office/drawing/2014/main" val="20006"/>
                    </a:ext>
                  </a:extLst>
                </a:gridCol>
              </a:tblGrid>
              <a:tr h="437529">
                <a:tc>
                  <a:txBody>
                    <a:bodyPr/>
                    <a:lstStyle/>
                    <a:p>
                      <a:pPr marL="0" marR="0" lvl="0" indent="0" algn="ctr" rtl="0">
                        <a:spcBef>
                          <a:spcPts val="0"/>
                        </a:spcBef>
                        <a:spcAft>
                          <a:spcPts val="0"/>
                        </a:spcAft>
                        <a:buNone/>
                      </a:pPr>
                      <a:r>
                        <a:rPr lang="en-US" sz="1200" b="1" dirty="0">
                          <a:solidFill>
                            <a:srgbClr val="FF0000"/>
                          </a:solidFill>
                          <a:latin typeface="+mn-lt"/>
                          <a:ea typeface="Arial"/>
                          <a:cs typeface="Arial"/>
                          <a:sym typeface="Arial"/>
                        </a:rPr>
                        <a:t>Pupil voice</a:t>
                      </a:r>
                      <a:endParaRPr sz="1200" b="1" dirty="0">
                        <a:solidFill>
                          <a:srgbClr val="FF0000"/>
                        </a:solidFill>
                        <a:latin typeface="+mn-lt"/>
                      </a:endParaRPr>
                    </a:p>
                  </a:txBody>
                  <a:tcPr marL="91450" marR="91450" marT="45725" marB="45725">
                    <a:lnB w="12700" cap="flat" cmpd="sng">
                      <a:solidFill>
                        <a:schemeClr val="dk1"/>
                      </a:solidFill>
                      <a:prstDash val="solid"/>
                      <a:round/>
                      <a:headEnd type="none" w="sm" len="sm"/>
                      <a:tailEnd type="none" w="sm" len="sm"/>
                    </a:lnB>
                    <a:solidFill>
                      <a:schemeClr val="bg2"/>
                    </a:solidFill>
                  </a:tcPr>
                </a:tc>
                <a:tc>
                  <a:txBody>
                    <a:bodyPr/>
                    <a:lstStyle/>
                    <a:p>
                      <a:pPr marL="0" marR="0" lvl="0" indent="0" algn="ctr" rtl="0">
                        <a:spcBef>
                          <a:spcPts val="0"/>
                        </a:spcBef>
                        <a:spcAft>
                          <a:spcPts val="0"/>
                        </a:spcAft>
                        <a:buNone/>
                      </a:pPr>
                      <a:r>
                        <a:rPr lang="en-US" sz="1200" b="1" dirty="0">
                          <a:solidFill>
                            <a:srgbClr val="FF0000"/>
                          </a:solidFill>
                          <a:latin typeface="+mn-lt"/>
                          <a:ea typeface="Arial"/>
                          <a:cs typeface="Arial"/>
                          <a:sym typeface="Arial"/>
                        </a:rPr>
                        <a:t>Settings &amp; delivery</a:t>
                      </a:r>
                      <a:endParaRPr sz="1200" b="1" dirty="0">
                        <a:solidFill>
                          <a:srgbClr val="FF0000"/>
                        </a:solidFill>
                        <a:latin typeface="+mn-lt"/>
                      </a:endParaRPr>
                    </a:p>
                  </a:txBody>
                  <a:tcPr marL="91450" marR="91450" marT="45725" marB="45725">
                    <a:lnB w="12700" cap="flat" cmpd="sng">
                      <a:solidFill>
                        <a:schemeClr val="dk1"/>
                      </a:solidFill>
                      <a:prstDash val="solid"/>
                      <a:round/>
                      <a:headEnd type="none" w="sm" len="sm"/>
                      <a:tailEnd type="none" w="sm" len="sm"/>
                    </a:lnB>
                    <a:solidFill>
                      <a:schemeClr val="bg2"/>
                    </a:solidFill>
                  </a:tcPr>
                </a:tc>
                <a:tc>
                  <a:txBody>
                    <a:bodyPr/>
                    <a:lstStyle/>
                    <a:p>
                      <a:pPr marL="0" marR="0" lvl="0" indent="0" algn="ctr" rtl="0">
                        <a:spcBef>
                          <a:spcPts val="0"/>
                        </a:spcBef>
                        <a:spcAft>
                          <a:spcPts val="0"/>
                        </a:spcAft>
                        <a:buNone/>
                      </a:pPr>
                      <a:r>
                        <a:rPr lang="en-US" sz="1200" b="1" dirty="0">
                          <a:solidFill>
                            <a:srgbClr val="FF0000"/>
                          </a:solidFill>
                          <a:latin typeface="+mn-lt"/>
                          <a:ea typeface="Arial"/>
                          <a:cs typeface="Arial"/>
                          <a:sym typeface="Arial"/>
                        </a:rPr>
                        <a:t>Current workforce</a:t>
                      </a:r>
                      <a:endParaRPr sz="1200" b="1" dirty="0">
                        <a:solidFill>
                          <a:srgbClr val="FF0000"/>
                        </a:solidFill>
                        <a:latin typeface="+mn-lt"/>
                      </a:endParaRPr>
                    </a:p>
                  </a:txBody>
                  <a:tcPr marL="91450" marR="91450" marT="45725" marB="45725">
                    <a:lnB w="12700" cap="flat" cmpd="sng">
                      <a:solidFill>
                        <a:schemeClr val="dk1"/>
                      </a:solidFill>
                      <a:prstDash val="solid"/>
                      <a:round/>
                      <a:headEnd type="none" w="sm" len="sm"/>
                      <a:tailEnd type="none" w="sm" len="sm"/>
                    </a:lnB>
                    <a:solidFill>
                      <a:schemeClr val="bg2"/>
                    </a:solidFill>
                  </a:tcPr>
                </a:tc>
                <a:tc>
                  <a:txBody>
                    <a:bodyPr/>
                    <a:lstStyle/>
                    <a:p>
                      <a:pPr marL="0" marR="0" lvl="0" indent="0" algn="ctr" rtl="0">
                        <a:spcBef>
                          <a:spcPts val="0"/>
                        </a:spcBef>
                        <a:spcAft>
                          <a:spcPts val="0"/>
                        </a:spcAft>
                        <a:buNone/>
                      </a:pPr>
                      <a:r>
                        <a:rPr lang="en-US" sz="1200" b="1" dirty="0">
                          <a:solidFill>
                            <a:srgbClr val="FF0000"/>
                          </a:solidFill>
                          <a:latin typeface="+mn-lt"/>
                          <a:ea typeface="Arial"/>
                          <a:cs typeface="Arial"/>
                          <a:sym typeface="Arial"/>
                        </a:rPr>
                        <a:t>Progression</a:t>
                      </a:r>
                      <a:endParaRPr sz="1200" b="1" dirty="0">
                        <a:solidFill>
                          <a:srgbClr val="FF0000"/>
                        </a:solidFill>
                        <a:latin typeface="+mn-lt"/>
                      </a:endParaRPr>
                    </a:p>
                    <a:p>
                      <a:pPr marL="0" marR="0" lvl="0" indent="0" algn="ctr" rtl="0">
                        <a:spcBef>
                          <a:spcPts val="0"/>
                        </a:spcBef>
                        <a:spcAft>
                          <a:spcPts val="0"/>
                        </a:spcAft>
                        <a:buNone/>
                      </a:pPr>
                      <a:r>
                        <a:rPr lang="en-US" sz="1200" b="1" dirty="0">
                          <a:solidFill>
                            <a:srgbClr val="FF0000"/>
                          </a:solidFill>
                          <a:latin typeface="+mn-lt"/>
                          <a:ea typeface="Arial"/>
                          <a:cs typeface="Arial"/>
                          <a:sym typeface="Arial"/>
                        </a:rPr>
                        <a:t>routes</a:t>
                      </a:r>
                      <a:endParaRPr sz="1200" b="1" dirty="0">
                        <a:solidFill>
                          <a:srgbClr val="FF0000"/>
                        </a:solidFill>
                        <a:latin typeface="+mn-lt"/>
                      </a:endParaRPr>
                    </a:p>
                  </a:txBody>
                  <a:tcPr marL="91450" marR="91450" marT="45725" marB="45725">
                    <a:lnB w="12700" cap="flat" cmpd="sng">
                      <a:solidFill>
                        <a:schemeClr val="dk1"/>
                      </a:solidFill>
                      <a:prstDash val="solid"/>
                      <a:round/>
                      <a:headEnd type="none" w="sm" len="sm"/>
                      <a:tailEnd type="none" w="sm" len="sm"/>
                    </a:lnB>
                    <a:solidFill>
                      <a:schemeClr val="bg2"/>
                    </a:solidFill>
                  </a:tcPr>
                </a:tc>
                <a:tc>
                  <a:txBody>
                    <a:bodyPr/>
                    <a:lstStyle/>
                    <a:p>
                      <a:pPr marL="0" marR="0" lvl="0" indent="0" algn="ctr" rtl="0">
                        <a:spcBef>
                          <a:spcPts val="0"/>
                        </a:spcBef>
                        <a:spcAft>
                          <a:spcPts val="0"/>
                        </a:spcAft>
                        <a:buNone/>
                      </a:pPr>
                      <a:r>
                        <a:rPr lang="en-US" sz="1200" b="1" dirty="0">
                          <a:solidFill>
                            <a:srgbClr val="FF0000"/>
                          </a:solidFill>
                          <a:latin typeface="+mn-lt"/>
                          <a:ea typeface="Arial"/>
                          <a:cs typeface="Arial"/>
                          <a:sym typeface="Arial"/>
                        </a:rPr>
                        <a:t>Music service</a:t>
                      </a:r>
                      <a:endParaRPr sz="1200" b="1" dirty="0">
                        <a:solidFill>
                          <a:srgbClr val="FF0000"/>
                        </a:solidFill>
                        <a:latin typeface="+mn-lt"/>
                        <a:ea typeface="Arial"/>
                        <a:cs typeface="Arial"/>
                        <a:sym typeface="Arial"/>
                      </a:endParaRPr>
                    </a:p>
                    <a:p>
                      <a:pPr marL="0" marR="0" lvl="0" indent="0" algn="ctr" rtl="0">
                        <a:spcBef>
                          <a:spcPts val="0"/>
                        </a:spcBef>
                        <a:spcAft>
                          <a:spcPts val="0"/>
                        </a:spcAft>
                        <a:buNone/>
                      </a:pPr>
                      <a:r>
                        <a:rPr lang="en-US" sz="1200" b="1" dirty="0">
                          <a:solidFill>
                            <a:srgbClr val="FF0000"/>
                          </a:solidFill>
                          <a:latin typeface="+mn-lt"/>
                          <a:ea typeface="Arial"/>
                          <a:cs typeface="Arial"/>
                          <a:sym typeface="Arial"/>
                        </a:rPr>
                        <a:t>recruitment</a:t>
                      </a:r>
                      <a:endParaRPr sz="1200" b="1" dirty="0">
                        <a:solidFill>
                          <a:srgbClr val="FF0000"/>
                        </a:solidFill>
                        <a:latin typeface="+mn-lt"/>
                      </a:endParaRPr>
                    </a:p>
                  </a:txBody>
                  <a:tcPr marL="91450" marR="91450" marT="45725" marB="45725">
                    <a:lnB w="12700" cap="flat" cmpd="sng">
                      <a:solidFill>
                        <a:schemeClr val="dk1"/>
                      </a:solidFill>
                      <a:prstDash val="solid"/>
                      <a:round/>
                      <a:headEnd type="none" w="sm" len="sm"/>
                      <a:tailEnd type="none" w="sm" len="sm"/>
                    </a:lnB>
                    <a:solidFill>
                      <a:schemeClr val="bg2"/>
                    </a:solidFill>
                  </a:tcPr>
                </a:tc>
                <a:tc>
                  <a:txBody>
                    <a:bodyPr/>
                    <a:lstStyle/>
                    <a:p>
                      <a:pPr marL="0" marR="0" lvl="0" indent="0" algn="ctr" rtl="0">
                        <a:spcBef>
                          <a:spcPts val="0"/>
                        </a:spcBef>
                        <a:spcAft>
                          <a:spcPts val="0"/>
                        </a:spcAft>
                        <a:buNone/>
                      </a:pPr>
                      <a:r>
                        <a:rPr lang="en-US" sz="1200" b="1">
                          <a:solidFill>
                            <a:srgbClr val="FF0000"/>
                          </a:solidFill>
                          <a:latin typeface="+mn-lt"/>
                          <a:ea typeface="Arial"/>
                          <a:cs typeface="Arial"/>
                          <a:sym typeface="Arial"/>
                        </a:rPr>
                        <a:t>CPD</a:t>
                      </a:r>
                      <a:endParaRPr sz="1200" b="1">
                        <a:solidFill>
                          <a:srgbClr val="FF0000"/>
                        </a:solidFill>
                        <a:latin typeface="+mn-lt"/>
                      </a:endParaRPr>
                    </a:p>
                  </a:txBody>
                  <a:tcPr marL="91450" marR="91450" marT="45725" marB="45725">
                    <a:lnB w="12700" cap="flat" cmpd="sng">
                      <a:solidFill>
                        <a:schemeClr val="dk1"/>
                      </a:solidFill>
                      <a:prstDash val="solid"/>
                      <a:round/>
                      <a:headEnd type="none" w="sm" len="sm"/>
                      <a:tailEnd type="none" w="sm" len="sm"/>
                    </a:lnB>
                    <a:solidFill>
                      <a:schemeClr val="bg2"/>
                    </a:solidFill>
                  </a:tcPr>
                </a:tc>
                <a:tc>
                  <a:txBody>
                    <a:bodyPr/>
                    <a:lstStyle/>
                    <a:p>
                      <a:pPr marL="0" marR="0" lvl="0" indent="0" algn="ctr" rtl="0">
                        <a:spcBef>
                          <a:spcPts val="0"/>
                        </a:spcBef>
                        <a:spcAft>
                          <a:spcPts val="0"/>
                        </a:spcAft>
                        <a:buNone/>
                      </a:pPr>
                      <a:r>
                        <a:rPr lang="en-US" sz="1200" b="1" dirty="0">
                          <a:solidFill>
                            <a:srgbClr val="FF0000"/>
                          </a:solidFill>
                          <a:latin typeface="+mn-lt"/>
                          <a:ea typeface="Arial"/>
                          <a:cs typeface="Arial"/>
                          <a:sym typeface="Arial"/>
                        </a:rPr>
                        <a:t>Funding</a:t>
                      </a:r>
                      <a:endParaRPr sz="1200" b="1" dirty="0">
                        <a:solidFill>
                          <a:srgbClr val="FF0000"/>
                        </a:solidFill>
                        <a:latin typeface="+mn-lt"/>
                      </a:endParaRPr>
                    </a:p>
                  </a:txBody>
                  <a:tcPr marL="91450" marR="91450" marT="45725" marB="45725">
                    <a:lnB w="12700" cap="flat" cmpd="sng">
                      <a:solidFill>
                        <a:schemeClr val="dk1"/>
                      </a:solidFill>
                      <a:prstDash val="solid"/>
                      <a:round/>
                      <a:headEnd type="none" w="sm" len="sm"/>
                      <a:tailEnd type="none" w="sm" len="sm"/>
                    </a:lnB>
                    <a:solidFill>
                      <a:schemeClr val="bg2"/>
                    </a:solidFill>
                  </a:tcPr>
                </a:tc>
                <a:extLst>
                  <a:ext uri="{0D108BD9-81ED-4DB2-BD59-A6C34878D82A}">
                    <a16:rowId xmlns:a16="http://schemas.microsoft.com/office/drawing/2014/main" val="10000"/>
                  </a:ext>
                </a:extLst>
              </a:tr>
              <a:tr h="3237652">
                <a:tc>
                  <a:txBody>
                    <a:bodyPr/>
                    <a:lstStyle/>
                    <a:p>
                      <a:pPr marL="0" marR="0" lvl="0" indent="0" algn="l" rtl="0">
                        <a:lnSpc>
                          <a:spcPct val="100000"/>
                        </a:lnSpc>
                        <a:spcBef>
                          <a:spcPts val="0"/>
                        </a:spcBef>
                        <a:spcAft>
                          <a:spcPts val="0"/>
                        </a:spcAft>
                        <a:buClr>
                          <a:schemeClr val="dk1"/>
                        </a:buClr>
                        <a:buSzPts val="1800"/>
                        <a:buFont typeface="Arial"/>
                        <a:buNone/>
                      </a:pPr>
                      <a:r>
                        <a:rPr lang="en-US" sz="1200">
                          <a:latin typeface="+mn-lt"/>
                          <a:ea typeface="Arial"/>
                          <a:cs typeface="Arial"/>
                          <a:sym typeface="Arial"/>
                        </a:rPr>
                        <a:t>Children in Challenging Circumstances (</a:t>
                      </a:r>
                      <a:r>
                        <a:rPr lang="en-US" sz="1200">
                          <a:solidFill>
                            <a:schemeClr val="dk1"/>
                          </a:solidFill>
                          <a:latin typeface="+mn-lt"/>
                          <a:ea typeface="Arial"/>
                          <a:cs typeface="Arial"/>
                          <a:sym typeface="Arial"/>
                        </a:rPr>
                        <a:t>CCC)* do not participate in and/or have no voice in developing music service activities.</a:t>
                      </a:r>
                      <a:endParaRPr sz="1200">
                        <a:latin typeface="+mn-lt"/>
                      </a:endParaRPr>
                    </a:p>
                    <a:p>
                      <a:pPr marL="0" marR="0" lvl="0" indent="0" algn="l" rtl="0">
                        <a:spcBef>
                          <a:spcPts val="0"/>
                        </a:spcBef>
                        <a:spcAft>
                          <a:spcPts val="0"/>
                        </a:spcAft>
                        <a:buNone/>
                      </a:pPr>
                      <a:endParaRPr sz="1200">
                        <a:solidFill>
                          <a:schemeClr val="dk1"/>
                        </a:solidFill>
                        <a:latin typeface="+mn-lt"/>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200" dirty="0">
                          <a:latin typeface="+mn-lt"/>
                          <a:ea typeface="Arial"/>
                          <a:cs typeface="Arial"/>
                          <a:sym typeface="Arial"/>
                        </a:rPr>
                        <a:t>Are inaccessible or f</a:t>
                      </a:r>
                      <a:r>
                        <a:rPr lang="en-US" sz="1200" dirty="0">
                          <a:solidFill>
                            <a:schemeClr val="dk1"/>
                          </a:solidFill>
                          <a:latin typeface="+mn-lt"/>
                          <a:ea typeface="Arial"/>
                          <a:cs typeface="Arial"/>
                          <a:sym typeface="Arial"/>
                        </a:rPr>
                        <a:t>eel unwelcoming</a:t>
                      </a:r>
                      <a:r>
                        <a:rPr lang="en-US" sz="1200" dirty="0">
                          <a:latin typeface="+mn-lt"/>
                          <a:ea typeface="Arial"/>
                          <a:cs typeface="Arial"/>
                          <a:sym typeface="Arial"/>
                        </a:rPr>
                        <a:t> </a:t>
                      </a:r>
                      <a:r>
                        <a:rPr lang="en-US" sz="1200" dirty="0">
                          <a:solidFill>
                            <a:schemeClr val="dk1"/>
                          </a:solidFill>
                          <a:latin typeface="+mn-lt"/>
                          <a:ea typeface="Arial"/>
                          <a:cs typeface="Arial"/>
                          <a:sym typeface="Arial"/>
                        </a:rPr>
                        <a:t>to CCC.</a:t>
                      </a:r>
                      <a:endParaRPr sz="1200" dirty="0">
                        <a:latin typeface="+mn-lt"/>
                      </a:endParaRPr>
                    </a:p>
                    <a:p>
                      <a:pPr marL="0" marR="0" lvl="0" indent="0" algn="l" rtl="0">
                        <a:spcBef>
                          <a:spcPts val="0"/>
                        </a:spcBef>
                        <a:spcAft>
                          <a:spcPts val="0"/>
                        </a:spcAft>
                        <a:buNone/>
                      </a:pPr>
                      <a:endParaRPr sz="1200" dirty="0">
                        <a:solidFill>
                          <a:schemeClr val="dk1"/>
                        </a:solidFill>
                        <a:latin typeface="+mn-lt"/>
                        <a:ea typeface="Arial"/>
                        <a:cs typeface="Arial"/>
                        <a:sym typeface="Arial"/>
                      </a:endParaRPr>
                    </a:p>
                    <a:p>
                      <a:pPr marL="0" marR="0" lvl="0" indent="0" algn="l" rtl="0">
                        <a:spcBef>
                          <a:spcPts val="0"/>
                        </a:spcBef>
                        <a:spcAft>
                          <a:spcPts val="0"/>
                        </a:spcAft>
                        <a:buNone/>
                      </a:pPr>
                      <a:r>
                        <a:rPr lang="en-US" sz="1200" dirty="0">
                          <a:solidFill>
                            <a:schemeClr val="dk1"/>
                          </a:solidFill>
                          <a:latin typeface="+mn-lt"/>
                          <a:ea typeface="Arial"/>
                          <a:cs typeface="Arial"/>
                          <a:sym typeface="Arial"/>
                        </a:rPr>
                        <a:t>No existing partnerships with  local communities, agencies supporting CCC</a:t>
                      </a:r>
                      <a:r>
                        <a:rPr lang="en-US" sz="1200" dirty="0">
                          <a:latin typeface="+mn-lt"/>
                          <a:ea typeface="Arial"/>
                          <a:cs typeface="Arial"/>
                          <a:sym typeface="Arial"/>
                        </a:rPr>
                        <a:t> e.g. local authority (LA) teams such as early help, school improvement, children in care, </a:t>
                      </a:r>
                      <a:r>
                        <a:rPr lang="en-US" sz="1200" dirty="0" err="1">
                          <a:latin typeface="+mn-lt"/>
                          <a:ea typeface="Arial"/>
                          <a:cs typeface="Arial"/>
                          <a:sym typeface="Arial"/>
                        </a:rPr>
                        <a:t>etc</a:t>
                      </a:r>
                      <a:r>
                        <a:rPr lang="en-US" sz="1200" dirty="0">
                          <a:latin typeface="+mn-lt"/>
                          <a:ea typeface="Arial"/>
                          <a:cs typeface="Arial"/>
                          <a:sym typeface="Arial"/>
                        </a:rPr>
                        <a:t>, or SENCOs within schools</a:t>
                      </a:r>
                      <a:endParaRPr sz="1200" dirty="0">
                        <a:latin typeface="+mn-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63500" marR="0" lvl="0" indent="0" algn="l" rtl="0">
                        <a:lnSpc>
                          <a:spcPct val="100000"/>
                        </a:lnSpc>
                        <a:spcBef>
                          <a:spcPts val="0"/>
                        </a:spcBef>
                        <a:spcAft>
                          <a:spcPts val="0"/>
                        </a:spcAft>
                        <a:buClr>
                          <a:schemeClr val="dk1"/>
                        </a:buClr>
                        <a:buSzPts val="1800"/>
                        <a:buFont typeface="Arial"/>
                        <a:buNone/>
                      </a:pPr>
                      <a:r>
                        <a:rPr lang="en-US" sz="1200" dirty="0">
                          <a:solidFill>
                            <a:schemeClr val="dk1"/>
                          </a:solidFill>
                          <a:latin typeface="+mn-lt"/>
                          <a:ea typeface="Arial"/>
                          <a:cs typeface="Arial"/>
                          <a:sym typeface="Arial"/>
                        </a:rPr>
                        <a:t>Tutors unable or un</a:t>
                      </a:r>
                      <a:r>
                        <a:rPr lang="en-US" sz="1200" dirty="0">
                          <a:latin typeface="+mn-lt"/>
                          <a:ea typeface="Arial"/>
                          <a:cs typeface="Arial"/>
                          <a:sym typeface="Arial"/>
                        </a:rPr>
                        <a:t>willing</a:t>
                      </a:r>
                      <a:r>
                        <a:rPr lang="en-US" sz="1200" dirty="0">
                          <a:solidFill>
                            <a:schemeClr val="dk1"/>
                          </a:solidFill>
                          <a:latin typeface="+mn-lt"/>
                          <a:ea typeface="Arial"/>
                          <a:cs typeface="Arial"/>
                          <a:sym typeface="Arial"/>
                        </a:rPr>
                        <a:t> to adapt their practice to the interests and needs of</a:t>
                      </a:r>
                      <a:r>
                        <a:rPr lang="en-US" sz="1200" dirty="0">
                          <a:latin typeface="+mn-lt"/>
                          <a:ea typeface="Arial"/>
                          <a:cs typeface="Arial"/>
                          <a:sym typeface="Arial"/>
                        </a:rPr>
                        <a:t> </a:t>
                      </a:r>
                      <a:r>
                        <a:rPr lang="en-US" sz="1200" dirty="0">
                          <a:solidFill>
                            <a:schemeClr val="dk1"/>
                          </a:solidFill>
                          <a:latin typeface="+mn-lt"/>
                          <a:ea typeface="Arial"/>
                          <a:cs typeface="Arial"/>
                          <a:sym typeface="Arial"/>
                        </a:rPr>
                        <a:t>CCC. </a:t>
                      </a:r>
                      <a:endParaRPr sz="1200" dirty="0">
                        <a:solidFill>
                          <a:schemeClr val="dk1"/>
                        </a:solidFill>
                        <a:latin typeface="+mn-lt"/>
                        <a:ea typeface="Arial"/>
                        <a:cs typeface="Arial"/>
                        <a:sym typeface="Arial"/>
                      </a:endParaRPr>
                    </a:p>
                    <a:p>
                      <a:pPr marL="63500" marR="0" lvl="0" indent="0" algn="l" rtl="0">
                        <a:lnSpc>
                          <a:spcPct val="100000"/>
                        </a:lnSpc>
                        <a:spcBef>
                          <a:spcPts val="0"/>
                        </a:spcBef>
                        <a:spcAft>
                          <a:spcPts val="0"/>
                        </a:spcAft>
                        <a:buClr>
                          <a:schemeClr val="dk1"/>
                        </a:buClr>
                        <a:buSzPts val="1800"/>
                        <a:buFont typeface="Arial"/>
                        <a:buNone/>
                      </a:pPr>
                      <a:endParaRPr sz="1200" dirty="0">
                        <a:latin typeface="+mn-lt"/>
                        <a:ea typeface="Arial"/>
                        <a:cs typeface="Arial"/>
                        <a:sym typeface="Arial"/>
                      </a:endParaRPr>
                    </a:p>
                    <a:p>
                      <a:pPr marL="63500" marR="0" lvl="0" indent="0" algn="l" rtl="0">
                        <a:lnSpc>
                          <a:spcPct val="100000"/>
                        </a:lnSpc>
                        <a:spcBef>
                          <a:spcPts val="0"/>
                        </a:spcBef>
                        <a:spcAft>
                          <a:spcPts val="0"/>
                        </a:spcAft>
                        <a:buClr>
                          <a:schemeClr val="dk1"/>
                        </a:buClr>
                        <a:buSzPts val="1800"/>
                        <a:buFont typeface="Arial"/>
                        <a:buNone/>
                      </a:pPr>
                      <a:r>
                        <a:rPr lang="en-US" sz="1200" dirty="0">
                          <a:solidFill>
                            <a:schemeClr val="dk1"/>
                          </a:solidFill>
                          <a:latin typeface="+mn-lt"/>
                          <a:ea typeface="Arial"/>
                          <a:cs typeface="Arial"/>
                          <a:sym typeface="Arial"/>
                        </a:rPr>
                        <a:t>‘Instruct’, rather than dialogue with pupils.</a:t>
                      </a:r>
                      <a:endParaRPr sz="1200" dirty="0">
                        <a:latin typeface="+mn-lt"/>
                      </a:endParaRPr>
                    </a:p>
                    <a:p>
                      <a:pPr marL="63500" marR="0" lvl="0" indent="0" algn="l" rtl="0">
                        <a:lnSpc>
                          <a:spcPct val="100000"/>
                        </a:lnSpc>
                        <a:spcBef>
                          <a:spcPts val="0"/>
                        </a:spcBef>
                        <a:spcAft>
                          <a:spcPts val="0"/>
                        </a:spcAft>
                        <a:buClr>
                          <a:schemeClr val="dk1"/>
                        </a:buClr>
                        <a:buSzPts val="1800"/>
                        <a:buFont typeface="Calibri"/>
                        <a:buNone/>
                      </a:pPr>
                      <a:endParaRPr sz="1200" dirty="0">
                        <a:solidFill>
                          <a:schemeClr val="dk1"/>
                        </a:solidFill>
                        <a:latin typeface="+mn-lt"/>
                        <a:ea typeface="Arial"/>
                        <a:cs typeface="Arial"/>
                        <a:sym typeface="Arial"/>
                      </a:endParaRPr>
                    </a:p>
                    <a:p>
                      <a:pPr marL="63500" marR="0" lvl="0" indent="0" algn="l" rtl="0">
                        <a:lnSpc>
                          <a:spcPct val="100000"/>
                        </a:lnSpc>
                        <a:spcBef>
                          <a:spcPts val="0"/>
                        </a:spcBef>
                        <a:spcAft>
                          <a:spcPts val="0"/>
                        </a:spcAft>
                        <a:buClr>
                          <a:schemeClr val="dk1"/>
                        </a:buClr>
                        <a:buSzPts val="1800"/>
                        <a:buFont typeface="Arial"/>
                        <a:buNone/>
                      </a:pPr>
                      <a:r>
                        <a:rPr lang="en-US" sz="1200" dirty="0">
                          <a:latin typeface="+mn-lt"/>
                          <a:ea typeface="Arial"/>
                          <a:cs typeface="Arial"/>
                          <a:sym typeface="Arial"/>
                        </a:rPr>
                        <a:t>Diversity of potential learners not reflected in workforce.</a:t>
                      </a:r>
                      <a:endParaRPr sz="1200" dirty="0">
                        <a:solidFill>
                          <a:schemeClr val="dk1"/>
                        </a:solidFill>
                        <a:latin typeface="+mn-lt"/>
                        <a:ea typeface="Arial"/>
                        <a:cs typeface="Arial"/>
                        <a:sym typeface="Arial"/>
                      </a:endParaRPr>
                    </a:p>
                    <a:p>
                      <a:pPr marL="63500" marR="0" lvl="0" indent="0" algn="l" rtl="0">
                        <a:spcBef>
                          <a:spcPts val="0"/>
                        </a:spcBef>
                        <a:spcAft>
                          <a:spcPts val="0"/>
                        </a:spcAft>
                        <a:buNone/>
                      </a:pPr>
                      <a:endParaRPr sz="1200" dirty="0">
                        <a:latin typeface="+mn-lt"/>
                        <a:ea typeface="Arial"/>
                        <a:cs typeface="Arial"/>
                        <a:sym typeface="Arial"/>
                      </a:endParaRPr>
                    </a:p>
                    <a:p>
                      <a:pPr marL="0" lvl="0" indent="0" algn="l" rtl="0">
                        <a:spcBef>
                          <a:spcPts val="0"/>
                        </a:spcBef>
                        <a:spcAft>
                          <a:spcPts val="0"/>
                        </a:spcAft>
                        <a:buSzPts val="1800"/>
                        <a:buNone/>
                      </a:pPr>
                      <a:r>
                        <a:rPr lang="en-US" sz="1200" dirty="0">
                          <a:latin typeface="+mn-lt"/>
                          <a:ea typeface="Arial"/>
                          <a:cs typeface="Arial"/>
                          <a:sym typeface="Arial"/>
                        </a:rPr>
                        <a:t>Teaching focuses on grades or a cannon of repertoire over co-creating material.</a:t>
                      </a:r>
                      <a:endParaRPr sz="1200" dirty="0">
                        <a:latin typeface="+mn-lt"/>
                        <a:ea typeface="Arial"/>
                        <a:cs typeface="Arial"/>
                        <a:sym typeface="Arial"/>
                      </a:endParaRPr>
                    </a:p>
                    <a:p>
                      <a:pPr marL="0" lvl="0" indent="0" algn="l" rtl="0">
                        <a:spcBef>
                          <a:spcPts val="0"/>
                        </a:spcBef>
                        <a:spcAft>
                          <a:spcPts val="0"/>
                        </a:spcAft>
                        <a:buSzPts val="1800"/>
                        <a:buNone/>
                      </a:pPr>
                      <a:endParaRPr sz="1200" dirty="0">
                        <a:latin typeface="+mn-lt"/>
                        <a:ea typeface="Arial"/>
                        <a:cs typeface="Arial"/>
                        <a:sym typeface="Arial"/>
                      </a:endParaRPr>
                    </a:p>
                    <a:p>
                      <a:pPr marL="0" lvl="0" indent="0" algn="l" rtl="0">
                        <a:spcBef>
                          <a:spcPts val="0"/>
                        </a:spcBef>
                        <a:spcAft>
                          <a:spcPts val="0"/>
                        </a:spcAft>
                        <a:buSzPts val="1800"/>
                        <a:buNone/>
                      </a:pPr>
                      <a:r>
                        <a:rPr lang="en-US" sz="1200" dirty="0">
                          <a:latin typeface="+mn-lt"/>
                          <a:ea typeface="Arial"/>
                          <a:cs typeface="Arial"/>
                          <a:sym typeface="Arial"/>
                        </a:rPr>
                        <a:t>Unaware of availability of assistive tech/ adapted instruments</a:t>
                      </a:r>
                      <a:endParaRPr sz="1200" dirty="0">
                        <a:latin typeface="+mn-lt"/>
                        <a:ea typeface="Arial"/>
                        <a:cs typeface="Arial"/>
                        <a:sym typeface="Aria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200" dirty="0">
                          <a:solidFill>
                            <a:schemeClr val="dk1"/>
                          </a:solidFill>
                          <a:latin typeface="+mn-lt"/>
                          <a:ea typeface="Arial"/>
                          <a:cs typeface="Arial"/>
                          <a:sym typeface="Arial"/>
                        </a:rPr>
                        <a:t>Not appropriate to CCC</a:t>
                      </a:r>
                      <a:r>
                        <a:rPr lang="en-US" sz="1200" dirty="0">
                          <a:latin typeface="+mn-lt"/>
                          <a:ea typeface="Arial"/>
                          <a:cs typeface="Arial"/>
                          <a:sym typeface="Arial"/>
                        </a:rPr>
                        <a:t>.</a:t>
                      </a:r>
                      <a:endParaRPr sz="1200" dirty="0">
                        <a:solidFill>
                          <a:schemeClr val="dk1"/>
                        </a:solidFill>
                        <a:latin typeface="+mn-lt"/>
                        <a:ea typeface="Arial"/>
                        <a:cs typeface="Arial"/>
                        <a:sym typeface="Arial"/>
                      </a:endParaRPr>
                    </a:p>
                    <a:p>
                      <a:pPr marL="0" marR="0" lvl="0" indent="0" algn="l" rtl="0">
                        <a:spcBef>
                          <a:spcPts val="0"/>
                        </a:spcBef>
                        <a:spcAft>
                          <a:spcPts val="0"/>
                        </a:spcAft>
                        <a:buNone/>
                      </a:pPr>
                      <a:endParaRPr sz="1200" dirty="0">
                        <a:solidFill>
                          <a:schemeClr val="dk1"/>
                        </a:solidFill>
                        <a:latin typeface="+mn-lt"/>
                        <a:ea typeface="Arial"/>
                        <a:cs typeface="Arial"/>
                        <a:sym typeface="Arial"/>
                      </a:endParaRPr>
                    </a:p>
                    <a:p>
                      <a:pPr marL="0" marR="0" lvl="0" indent="0" algn="l" rtl="0">
                        <a:spcBef>
                          <a:spcPts val="0"/>
                        </a:spcBef>
                        <a:spcAft>
                          <a:spcPts val="0"/>
                        </a:spcAft>
                        <a:buNone/>
                      </a:pPr>
                      <a:r>
                        <a:rPr lang="en-US" sz="1200" dirty="0">
                          <a:latin typeface="+mn-lt"/>
                          <a:ea typeface="Arial"/>
                          <a:cs typeface="Arial"/>
                          <a:sym typeface="Arial"/>
                        </a:rPr>
                        <a:t>Focus on musical progress only.</a:t>
                      </a:r>
                      <a:endParaRPr sz="1200" dirty="0">
                        <a:solidFill>
                          <a:schemeClr val="dk1"/>
                        </a:solidFill>
                        <a:latin typeface="+mn-lt"/>
                        <a:ea typeface="Arial"/>
                        <a:cs typeface="Arial"/>
                        <a:sym typeface="Arial"/>
                      </a:endParaRPr>
                    </a:p>
                    <a:p>
                      <a:pPr marL="0" marR="0" lvl="0" indent="0" algn="l" rtl="0">
                        <a:spcBef>
                          <a:spcPts val="0"/>
                        </a:spcBef>
                        <a:spcAft>
                          <a:spcPts val="0"/>
                        </a:spcAft>
                        <a:buNone/>
                      </a:pPr>
                      <a:endParaRPr sz="1200" dirty="0">
                        <a:solidFill>
                          <a:schemeClr val="dk1"/>
                        </a:solidFill>
                        <a:latin typeface="+mn-lt"/>
                        <a:ea typeface="Arial"/>
                        <a:cs typeface="Arial"/>
                        <a:sym typeface="Arial"/>
                      </a:endParaRPr>
                    </a:p>
                    <a:p>
                      <a:pPr marL="0" marR="0" lvl="0" indent="0" algn="l" rtl="0">
                        <a:spcBef>
                          <a:spcPts val="0"/>
                        </a:spcBef>
                        <a:spcAft>
                          <a:spcPts val="0"/>
                        </a:spcAft>
                        <a:buNone/>
                      </a:pPr>
                      <a:r>
                        <a:rPr lang="en-US" sz="1200" dirty="0">
                          <a:latin typeface="+mn-lt"/>
                          <a:ea typeface="Arial"/>
                          <a:cs typeface="Arial"/>
                          <a:sym typeface="Arial"/>
                        </a:rPr>
                        <a:t>Take a pyramid approach: e.g. focusing support on the progression of fewer, more technically able pupils.</a:t>
                      </a:r>
                      <a:endParaRPr sz="1200" dirty="0">
                        <a:latin typeface="+mn-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200" dirty="0">
                          <a:solidFill>
                            <a:schemeClr val="dk1"/>
                          </a:solidFill>
                          <a:latin typeface="+mn-lt"/>
                          <a:ea typeface="Arial"/>
                          <a:cs typeface="Arial"/>
                          <a:sym typeface="Arial"/>
                        </a:rPr>
                        <a:t>Focuses solely on conservatoire tutors and values:  </a:t>
                      </a:r>
                      <a:r>
                        <a:rPr lang="en-US" sz="1200" dirty="0" err="1">
                          <a:solidFill>
                            <a:schemeClr val="dk1"/>
                          </a:solidFill>
                          <a:latin typeface="+mn-lt"/>
                          <a:ea typeface="Arial"/>
                          <a:cs typeface="Arial"/>
                          <a:sym typeface="Arial"/>
                        </a:rPr>
                        <a:t>e.g</a:t>
                      </a:r>
                      <a:r>
                        <a:rPr lang="en-US" sz="1200" dirty="0">
                          <a:solidFill>
                            <a:schemeClr val="dk1"/>
                          </a:solidFill>
                          <a:latin typeface="+mn-lt"/>
                          <a:ea typeface="Arial"/>
                          <a:cs typeface="Arial"/>
                          <a:sym typeface="Arial"/>
                        </a:rPr>
                        <a:t> technical proficiency on their instrument or voice</a:t>
                      </a:r>
                      <a:r>
                        <a:rPr lang="en-US" sz="1200" dirty="0">
                          <a:latin typeface="+mn-lt"/>
                          <a:ea typeface="Arial"/>
                          <a:cs typeface="Arial"/>
                          <a:sym typeface="Arial"/>
                        </a:rPr>
                        <a:t>.</a:t>
                      </a:r>
                      <a:endParaRPr sz="1200" dirty="0">
                        <a:solidFill>
                          <a:schemeClr val="dk1"/>
                        </a:solidFill>
                        <a:latin typeface="+mn-lt"/>
                        <a:ea typeface="Arial"/>
                        <a:cs typeface="Arial"/>
                        <a:sym typeface="Arial"/>
                      </a:endParaRPr>
                    </a:p>
                    <a:p>
                      <a:pPr marL="0" marR="0" lvl="0" indent="0" algn="l" rtl="0">
                        <a:spcBef>
                          <a:spcPts val="0"/>
                        </a:spcBef>
                        <a:spcAft>
                          <a:spcPts val="0"/>
                        </a:spcAft>
                        <a:buNone/>
                      </a:pPr>
                      <a:endParaRPr sz="1200" dirty="0">
                        <a:latin typeface="+mn-lt"/>
                        <a:ea typeface="Arial"/>
                        <a:cs typeface="Arial"/>
                        <a:sym typeface="Arial"/>
                      </a:endParaRPr>
                    </a:p>
                    <a:p>
                      <a:pPr marL="0" marR="0" lvl="0" indent="0" algn="l" rtl="0">
                        <a:spcBef>
                          <a:spcPts val="0"/>
                        </a:spcBef>
                        <a:spcAft>
                          <a:spcPts val="0"/>
                        </a:spcAft>
                        <a:buNone/>
                      </a:pPr>
                      <a:r>
                        <a:rPr lang="en-US" sz="1200" dirty="0">
                          <a:latin typeface="+mn-lt"/>
                          <a:ea typeface="Arial"/>
                          <a:cs typeface="Arial"/>
                          <a:sym typeface="Arial"/>
                        </a:rPr>
                        <a:t>Values</a:t>
                      </a:r>
                      <a:r>
                        <a:rPr lang="en-US" sz="1200" dirty="0">
                          <a:solidFill>
                            <a:schemeClr val="dk1"/>
                          </a:solidFill>
                          <a:latin typeface="+mn-lt"/>
                          <a:ea typeface="Arial"/>
                          <a:cs typeface="Arial"/>
                          <a:sym typeface="Arial"/>
                        </a:rPr>
                        <a:t> attendance of particu</a:t>
                      </a:r>
                      <a:r>
                        <a:rPr lang="en-US" sz="1200" dirty="0">
                          <a:latin typeface="+mn-lt"/>
                          <a:ea typeface="Arial"/>
                          <a:cs typeface="Arial"/>
                          <a:sym typeface="Arial"/>
                        </a:rPr>
                        <a:t>lar </a:t>
                      </a:r>
                      <a:r>
                        <a:rPr lang="en-US" sz="1200" dirty="0">
                          <a:solidFill>
                            <a:schemeClr val="dk1"/>
                          </a:solidFill>
                          <a:latin typeface="+mn-lt"/>
                          <a:ea typeface="Arial"/>
                          <a:cs typeface="Arial"/>
                          <a:sym typeface="Arial"/>
                        </a:rPr>
                        <a:t>institu</a:t>
                      </a:r>
                      <a:r>
                        <a:rPr lang="en-US" sz="1200" dirty="0">
                          <a:latin typeface="+mn-lt"/>
                          <a:ea typeface="Arial"/>
                          <a:cs typeface="Arial"/>
                          <a:sym typeface="Arial"/>
                        </a:rPr>
                        <a:t>tions, </a:t>
                      </a:r>
                      <a:r>
                        <a:rPr lang="en-US" sz="1200" dirty="0">
                          <a:solidFill>
                            <a:schemeClr val="dk1"/>
                          </a:solidFill>
                          <a:latin typeface="+mn-lt"/>
                          <a:ea typeface="Arial"/>
                          <a:cs typeface="Arial"/>
                          <a:sym typeface="Arial"/>
                        </a:rPr>
                        <a:t>and experience of teaching grade</a:t>
                      </a:r>
                      <a:r>
                        <a:rPr lang="en-US" sz="1200" dirty="0">
                          <a:latin typeface="+mn-lt"/>
                          <a:ea typeface="Arial"/>
                          <a:cs typeface="Arial"/>
                          <a:sym typeface="Arial"/>
                        </a:rPr>
                        <a:t> examinations</a:t>
                      </a:r>
                      <a:r>
                        <a:rPr lang="en-US" sz="1200" dirty="0">
                          <a:solidFill>
                            <a:schemeClr val="dk1"/>
                          </a:solidFill>
                          <a:latin typeface="+mn-lt"/>
                          <a:ea typeface="Arial"/>
                          <a:cs typeface="Arial"/>
                          <a:sym typeface="Arial"/>
                        </a:rPr>
                        <a:t>, </a:t>
                      </a:r>
                      <a:r>
                        <a:rPr lang="en-US" sz="1200" dirty="0">
                          <a:latin typeface="+mn-lt"/>
                          <a:ea typeface="Arial"/>
                          <a:cs typeface="Arial"/>
                          <a:sym typeface="Arial"/>
                        </a:rPr>
                        <a:t>over </a:t>
                      </a:r>
                      <a:r>
                        <a:rPr lang="en-US" sz="1200" dirty="0">
                          <a:solidFill>
                            <a:schemeClr val="dk1"/>
                          </a:solidFill>
                          <a:latin typeface="+mn-lt"/>
                          <a:ea typeface="Arial"/>
                          <a:cs typeface="Arial"/>
                          <a:sym typeface="Arial"/>
                        </a:rPr>
                        <a:t>experience/expertise/ ability to engage, inspire and progress a wide range of learners</a:t>
                      </a:r>
                      <a:r>
                        <a:rPr lang="en-US" sz="1200" dirty="0">
                          <a:latin typeface="+mn-lt"/>
                          <a:ea typeface="Arial"/>
                          <a:cs typeface="Arial"/>
                          <a:sym typeface="Arial"/>
                        </a:rPr>
                        <a:t>.</a:t>
                      </a:r>
                      <a:endParaRPr sz="1200" dirty="0">
                        <a:latin typeface="+mn-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63500" marR="0" lvl="0" indent="0" algn="l" rtl="0">
                        <a:lnSpc>
                          <a:spcPct val="100000"/>
                        </a:lnSpc>
                        <a:spcBef>
                          <a:spcPts val="0"/>
                        </a:spcBef>
                        <a:spcAft>
                          <a:spcPts val="0"/>
                        </a:spcAft>
                        <a:buClr>
                          <a:schemeClr val="dk1"/>
                        </a:buClr>
                        <a:buSzPts val="1800"/>
                        <a:buFont typeface="Arial"/>
                        <a:buNone/>
                      </a:pPr>
                      <a:r>
                        <a:rPr lang="en-US" sz="1200" dirty="0">
                          <a:latin typeface="+mn-lt"/>
                          <a:ea typeface="Arial"/>
                          <a:cs typeface="Arial"/>
                          <a:sym typeface="Arial"/>
                        </a:rPr>
                        <a:t>Training and quality systems f</a:t>
                      </a:r>
                      <a:r>
                        <a:rPr lang="en-US" sz="1200" dirty="0">
                          <a:solidFill>
                            <a:schemeClr val="dk1"/>
                          </a:solidFill>
                          <a:latin typeface="+mn-lt"/>
                          <a:ea typeface="Arial"/>
                          <a:cs typeface="Arial"/>
                          <a:sym typeface="Arial"/>
                        </a:rPr>
                        <a:t>ocus on technical instruction, repertoire and inclusion via </a:t>
                      </a:r>
                      <a:r>
                        <a:rPr lang="en-US" sz="1200" dirty="0">
                          <a:latin typeface="+mn-lt"/>
                          <a:ea typeface="Arial"/>
                          <a:cs typeface="Arial"/>
                          <a:sym typeface="Arial"/>
                        </a:rPr>
                        <a:t>‘</a:t>
                      </a:r>
                      <a:r>
                        <a:rPr lang="en-US" sz="1200" dirty="0">
                          <a:solidFill>
                            <a:schemeClr val="dk1"/>
                          </a:solidFill>
                          <a:latin typeface="+mn-lt"/>
                          <a:ea typeface="Arial"/>
                          <a:cs typeface="Arial"/>
                          <a:sym typeface="Arial"/>
                        </a:rPr>
                        <a:t>unity of purpose</a:t>
                      </a:r>
                      <a:r>
                        <a:rPr lang="en-US" sz="1200" dirty="0">
                          <a:latin typeface="+mn-lt"/>
                          <a:ea typeface="Arial"/>
                          <a:cs typeface="Arial"/>
                          <a:sym typeface="Arial"/>
                        </a:rPr>
                        <a:t>’</a:t>
                      </a:r>
                      <a:r>
                        <a:rPr lang="en-US" sz="1200" dirty="0">
                          <a:solidFill>
                            <a:schemeClr val="dk1"/>
                          </a:solidFill>
                          <a:latin typeface="+mn-lt"/>
                          <a:ea typeface="Arial"/>
                          <a:cs typeface="Arial"/>
                          <a:sym typeface="Arial"/>
                        </a:rPr>
                        <a:t>, rather than differentiatio</a:t>
                      </a:r>
                      <a:r>
                        <a:rPr lang="en-US" sz="1200" dirty="0">
                          <a:solidFill>
                            <a:schemeClr val="dk1"/>
                          </a:solidFill>
                          <a:latin typeface="+mn-lt"/>
                        </a:rPr>
                        <a:t>n.</a:t>
                      </a:r>
                      <a:endParaRPr sz="1200" dirty="0">
                        <a:solidFill>
                          <a:schemeClr val="dk1"/>
                        </a:solidFill>
                        <a:latin typeface="+mn-lt"/>
                      </a:endParaRPr>
                    </a:p>
                    <a:p>
                      <a:pPr marL="63500" marR="0" lvl="0" indent="0" algn="l" rtl="0">
                        <a:spcBef>
                          <a:spcPts val="0"/>
                        </a:spcBef>
                        <a:spcAft>
                          <a:spcPts val="0"/>
                        </a:spcAft>
                        <a:buNone/>
                      </a:pPr>
                      <a:endParaRPr sz="1200" dirty="0">
                        <a:solidFill>
                          <a:schemeClr val="dk1"/>
                        </a:solidFill>
                        <a:latin typeface="+mn-lt"/>
                        <a:ea typeface="Arial"/>
                        <a:cs typeface="Arial"/>
                        <a:sym typeface="Aria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200" dirty="0">
                          <a:latin typeface="+mn-lt"/>
                          <a:ea typeface="Arial"/>
                          <a:cs typeface="Arial"/>
                          <a:sym typeface="Arial"/>
                        </a:rPr>
                        <a:t>P</a:t>
                      </a:r>
                      <a:r>
                        <a:rPr lang="en-US" sz="1200" dirty="0">
                          <a:solidFill>
                            <a:schemeClr val="dk1"/>
                          </a:solidFill>
                          <a:latin typeface="+mn-lt"/>
                          <a:ea typeface="Arial"/>
                          <a:cs typeface="Arial"/>
                          <a:sym typeface="Arial"/>
                        </a:rPr>
                        <a:t>articip</a:t>
                      </a:r>
                      <a:r>
                        <a:rPr lang="en-US" sz="1200" dirty="0">
                          <a:latin typeface="+mn-lt"/>
                          <a:ea typeface="Arial"/>
                          <a:cs typeface="Arial"/>
                          <a:sym typeface="Arial"/>
                        </a:rPr>
                        <a:t>ation for CCC available only through schools programmes such as WCET/First Access</a:t>
                      </a:r>
                      <a:endParaRPr sz="1200" dirty="0">
                        <a:latin typeface="+mn-lt"/>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200" dirty="0">
                        <a:latin typeface="+mn-lt"/>
                        <a:ea typeface="Arial"/>
                        <a:cs typeface="Arial"/>
                        <a:sym typeface="Arial"/>
                      </a:endParaRPr>
                    </a:p>
                    <a:p>
                      <a:pPr marL="0" lvl="0" indent="0" algn="l" rtl="0">
                        <a:spcBef>
                          <a:spcPts val="0"/>
                        </a:spcBef>
                        <a:spcAft>
                          <a:spcPts val="0"/>
                        </a:spcAft>
                        <a:buClr>
                          <a:schemeClr val="dk1"/>
                        </a:buClr>
                        <a:buSzPts val="1800"/>
                        <a:buFont typeface="Arial"/>
                        <a:buNone/>
                      </a:pPr>
                      <a:r>
                        <a:rPr lang="en-US" sz="1200" dirty="0">
                          <a:latin typeface="+mn-lt"/>
                          <a:ea typeface="Arial"/>
                          <a:cs typeface="Arial"/>
                          <a:sym typeface="Arial"/>
                        </a:rPr>
                        <a:t>No investment in/ subsidy of ongoing CCC activities. </a:t>
                      </a:r>
                      <a:endParaRPr sz="1200" dirty="0">
                        <a:latin typeface="+mn-lt"/>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200" dirty="0">
                        <a:latin typeface="+mn-lt"/>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200" dirty="0">
                          <a:solidFill>
                            <a:srgbClr val="000000"/>
                          </a:solidFill>
                          <a:latin typeface="+mn-lt"/>
                          <a:ea typeface="Arial"/>
                          <a:cs typeface="Arial"/>
                          <a:sym typeface="Arial"/>
                        </a:rPr>
                        <a:t>Subsidy allocated to those considered to be 'musically talented', judged by technical proficiency on Western classical instruments</a:t>
                      </a:r>
                      <a:endParaRPr sz="1200" dirty="0">
                        <a:solidFill>
                          <a:srgbClr val="000000"/>
                        </a:solidFill>
                        <a:latin typeface="+mn-lt"/>
                        <a:ea typeface="Arial"/>
                        <a:cs typeface="Arial"/>
                        <a:sym typeface="Arial"/>
                      </a:endParaRPr>
                    </a:p>
                    <a:p>
                      <a:pPr marL="0" marR="0" lvl="0" indent="0" algn="l" rtl="0">
                        <a:spcBef>
                          <a:spcPts val="0"/>
                        </a:spcBef>
                        <a:spcAft>
                          <a:spcPts val="0"/>
                        </a:spcAft>
                        <a:buNone/>
                      </a:pPr>
                      <a:endParaRPr sz="1200" dirty="0">
                        <a:solidFill>
                          <a:schemeClr val="dk1"/>
                        </a:solidFill>
                        <a:latin typeface="+mn-lt"/>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9773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39CB7-E1AA-4A75-9B18-E65C5D62DB34}"/>
              </a:ext>
            </a:extLst>
          </p:cNvPr>
          <p:cNvSpPr>
            <a:spLocks noGrp="1"/>
          </p:cNvSpPr>
          <p:nvPr>
            <p:ph type="title"/>
          </p:nvPr>
        </p:nvSpPr>
        <p:spPr>
          <a:xfrm>
            <a:off x="520041" y="277421"/>
            <a:ext cx="11151917" cy="369332"/>
          </a:xfrm>
        </p:spPr>
        <p:txBody>
          <a:bodyPr/>
          <a:lstStyle/>
          <a:p>
            <a:r>
              <a:rPr lang="en-GB" sz="2000" dirty="0">
                <a:solidFill>
                  <a:srgbClr val="C00000"/>
                </a:solidFill>
              </a:rPr>
              <a:t>Your discussion notes for exclusion page</a:t>
            </a:r>
          </a:p>
        </p:txBody>
      </p:sp>
    </p:spTree>
    <p:extLst>
      <p:ext uri="{BB962C8B-B14F-4D97-AF65-F5344CB8AC3E}">
        <p14:creationId xmlns:p14="http://schemas.microsoft.com/office/powerpoint/2010/main" val="2258488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4BF0B-948C-45EC-9AB2-5D7E63BA5A94}"/>
              </a:ext>
            </a:extLst>
          </p:cNvPr>
          <p:cNvSpPr>
            <a:spLocks noGrp="1"/>
          </p:cNvSpPr>
          <p:nvPr>
            <p:ph type="title"/>
          </p:nvPr>
        </p:nvSpPr>
        <p:spPr>
          <a:xfrm>
            <a:off x="520041" y="442884"/>
            <a:ext cx="11151917" cy="701731"/>
          </a:xfrm>
        </p:spPr>
        <p:txBody>
          <a:bodyPr/>
          <a:lstStyle/>
          <a:p>
            <a:r>
              <a:rPr lang="en-GB" dirty="0"/>
              <a:t>Stage 2 - segregation</a:t>
            </a:r>
          </a:p>
        </p:txBody>
      </p:sp>
      <p:graphicFrame>
        <p:nvGraphicFramePr>
          <p:cNvPr id="4" name="Google Shape;111;p15">
            <a:extLst>
              <a:ext uri="{FF2B5EF4-FFF2-40B4-BE49-F238E27FC236}">
                <a16:creationId xmlns:a16="http://schemas.microsoft.com/office/drawing/2014/main" id="{03E76B19-F13C-E863-6D7A-7A0A34A7A532}"/>
              </a:ext>
            </a:extLst>
          </p:cNvPr>
          <p:cNvGraphicFramePr/>
          <p:nvPr>
            <p:extLst>
              <p:ext uri="{D42A27DB-BD31-4B8C-83A1-F6EECF244321}">
                <p14:modId xmlns:p14="http://schemas.microsoft.com/office/powerpoint/2010/main" val="1544093059"/>
              </p:ext>
            </p:extLst>
          </p:nvPr>
        </p:nvGraphicFramePr>
        <p:xfrm>
          <a:off x="606215" y="1297410"/>
          <a:ext cx="11151917" cy="3694862"/>
        </p:xfrm>
        <a:graphic>
          <a:graphicData uri="http://schemas.openxmlformats.org/drawingml/2006/table">
            <a:tbl>
              <a:tblPr firstRow="1" bandRow="1">
                <a:noFill/>
              </a:tblPr>
              <a:tblGrid>
                <a:gridCol w="1001570">
                  <a:extLst>
                    <a:ext uri="{9D8B030D-6E8A-4147-A177-3AD203B41FA5}">
                      <a16:colId xmlns:a16="http://schemas.microsoft.com/office/drawing/2014/main" val="20000"/>
                    </a:ext>
                  </a:extLst>
                </a:gridCol>
                <a:gridCol w="1466338">
                  <a:extLst>
                    <a:ext uri="{9D8B030D-6E8A-4147-A177-3AD203B41FA5}">
                      <a16:colId xmlns:a16="http://schemas.microsoft.com/office/drawing/2014/main" val="20001"/>
                    </a:ext>
                  </a:extLst>
                </a:gridCol>
                <a:gridCol w="2272937">
                  <a:extLst>
                    <a:ext uri="{9D8B030D-6E8A-4147-A177-3AD203B41FA5}">
                      <a16:colId xmlns:a16="http://schemas.microsoft.com/office/drawing/2014/main" val="20002"/>
                    </a:ext>
                  </a:extLst>
                </a:gridCol>
                <a:gridCol w="1384663">
                  <a:extLst>
                    <a:ext uri="{9D8B030D-6E8A-4147-A177-3AD203B41FA5}">
                      <a16:colId xmlns:a16="http://schemas.microsoft.com/office/drawing/2014/main" val="20003"/>
                    </a:ext>
                  </a:extLst>
                </a:gridCol>
                <a:gridCol w="1698172">
                  <a:extLst>
                    <a:ext uri="{9D8B030D-6E8A-4147-A177-3AD203B41FA5}">
                      <a16:colId xmlns:a16="http://schemas.microsoft.com/office/drawing/2014/main" val="20004"/>
                    </a:ext>
                  </a:extLst>
                </a:gridCol>
                <a:gridCol w="1341120">
                  <a:extLst>
                    <a:ext uri="{9D8B030D-6E8A-4147-A177-3AD203B41FA5}">
                      <a16:colId xmlns:a16="http://schemas.microsoft.com/office/drawing/2014/main" val="20005"/>
                    </a:ext>
                  </a:extLst>
                </a:gridCol>
                <a:gridCol w="1987117">
                  <a:extLst>
                    <a:ext uri="{9D8B030D-6E8A-4147-A177-3AD203B41FA5}">
                      <a16:colId xmlns:a16="http://schemas.microsoft.com/office/drawing/2014/main" val="20006"/>
                    </a:ext>
                  </a:extLst>
                </a:gridCol>
              </a:tblGrid>
              <a:tr h="437529">
                <a:tc>
                  <a:txBody>
                    <a:bodyPr/>
                    <a:lstStyle/>
                    <a:p>
                      <a:pPr marL="0" marR="0" lvl="0" indent="0" algn="ctr" rtl="0">
                        <a:spcBef>
                          <a:spcPts val="0"/>
                        </a:spcBef>
                        <a:spcAft>
                          <a:spcPts val="0"/>
                        </a:spcAft>
                        <a:buNone/>
                      </a:pPr>
                      <a:r>
                        <a:rPr lang="en-US" sz="1200" b="1" dirty="0">
                          <a:solidFill>
                            <a:srgbClr val="FF0000"/>
                          </a:solidFill>
                          <a:latin typeface="+mn-lt"/>
                          <a:ea typeface="Arial"/>
                          <a:cs typeface="Arial"/>
                          <a:sym typeface="Arial"/>
                        </a:rPr>
                        <a:t>Pupil voice</a:t>
                      </a:r>
                      <a:endParaRPr sz="1200" b="1" dirty="0">
                        <a:solidFill>
                          <a:srgbClr val="FF0000"/>
                        </a:solidFill>
                        <a:latin typeface="+mn-lt"/>
                      </a:endParaRPr>
                    </a:p>
                  </a:txBody>
                  <a:tcPr marL="91450" marR="91450" marT="45725" marB="45725">
                    <a:lnB w="12700" cap="flat" cmpd="sng" algn="ctr">
                      <a:solidFill>
                        <a:schemeClr val="dk1"/>
                      </a:solidFill>
                      <a:prstDash val="solid"/>
                      <a:round/>
                      <a:headEnd type="none" w="sm" len="sm"/>
                      <a:tailEnd type="none" w="sm" len="sm"/>
                    </a:lnB>
                    <a:solidFill>
                      <a:schemeClr val="bg2"/>
                    </a:solidFill>
                  </a:tcPr>
                </a:tc>
                <a:tc>
                  <a:txBody>
                    <a:bodyPr/>
                    <a:lstStyle/>
                    <a:p>
                      <a:pPr marL="0" marR="0" lvl="0" indent="0" algn="ctr" rtl="0">
                        <a:spcBef>
                          <a:spcPts val="0"/>
                        </a:spcBef>
                        <a:spcAft>
                          <a:spcPts val="0"/>
                        </a:spcAft>
                        <a:buNone/>
                      </a:pPr>
                      <a:r>
                        <a:rPr lang="en-US" sz="1200" b="1" dirty="0">
                          <a:solidFill>
                            <a:srgbClr val="FF0000"/>
                          </a:solidFill>
                          <a:latin typeface="+mn-lt"/>
                          <a:ea typeface="Arial"/>
                          <a:cs typeface="Arial"/>
                          <a:sym typeface="Arial"/>
                        </a:rPr>
                        <a:t>Settings &amp; delivery</a:t>
                      </a:r>
                      <a:endParaRPr sz="1200" b="1" dirty="0">
                        <a:solidFill>
                          <a:srgbClr val="FF0000"/>
                        </a:solidFill>
                        <a:latin typeface="+mn-lt"/>
                      </a:endParaRPr>
                    </a:p>
                  </a:txBody>
                  <a:tcPr marL="91450" marR="91450" marT="45725" marB="45725">
                    <a:lnB w="12700" cap="flat" cmpd="sng" algn="ctr">
                      <a:solidFill>
                        <a:schemeClr val="dk1"/>
                      </a:solidFill>
                      <a:prstDash val="solid"/>
                      <a:round/>
                      <a:headEnd type="none" w="sm" len="sm"/>
                      <a:tailEnd type="none" w="sm" len="sm"/>
                    </a:lnB>
                    <a:solidFill>
                      <a:schemeClr val="bg2"/>
                    </a:solidFill>
                  </a:tcPr>
                </a:tc>
                <a:tc>
                  <a:txBody>
                    <a:bodyPr/>
                    <a:lstStyle/>
                    <a:p>
                      <a:pPr marL="0" marR="0" lvl="0" indent="0" algn="ctr" rtl="0">
                        <a:spcBef>
                          <a:spcPts val="0"/>
                        </a:spcBef>
                        <a:spcAft>
                          <a:spcPts val="0"/>
                        </a:spcAft>
                        <a:buNone/>
                      </a:pPr>
                      <a:r>
                        <a:rPr lang="en-US" sz="1200" b="1" dirty="0">
                          <a:solidFill>
                            <a:srgbClr val="FF0000"/>
                          </a:solidFill>
                          <a:latin typeface="+mn-lt"/>
                          <a:ea typeface="Arial"/>
                          <a:cs typeface="Arial"/>
                          <a:sym typeface="Arial"/>
                        </a:rPr>
                        <a:t>Current workforce</a:t>
                      </a:r>
                      <a:endParaRPr sz="1200" b="1" dirty="0">
                        <a:solidFill>
                          <a:srgbClr val="FF0000"/>
                        </a:solidFill>
                        <a:latin typeface="+mn-lt"/>
                      </a:endParaRPr>
                    </a:p>
                  </a:txBody>
                  <a:tcPr marL="91450" marR="91450" marT="45725" marB="45725">
                    <a:lnB w="12700" cap="flat" cmpd="sng" algn="ctr">
                      <a:solidFill>
                        <a:schemeClr val="dk1"/>
                      </a:solidFill>
                      <a:prstDash val="solid"/>
                      <a:round/>
                      <a:headEnd type="none" w="sm" len="sm"/>
                      <a:tailEnd type="none" w="sm" len="sm"/>
                    </a:lnB>
                    <a:solidFill>
                      <a:schemeClr val="bg2"/>
                    </a:solidFill>
                  </a:tcPr>
                </a:tc>
                <a:tc>
                  <a:txBody>
                    <a:bodyPr/>
                    <a:lstStyle/>
                    <a:p>
                      <a:pPr marL="0" marR="0" lvl="0" indent="0" algn="ctr" rtl="0">
                        <a:spcBef>
                          <a:spcPts val="0"/>
                        </a:spcBef>
                        <a:spcAft>
                          <a:spcPts val="0"/>
                        </a:spcAft>
                        <a:buNone/>
                      </a:pPr>
                      <a:r>
                        <a:rPr lang="en-US" sz="1200" b="1" dirty="0">
                          <a:solidFill>
                            <a:srgbClr val="FF0000"/>
                          </a:solidFill>
                          <a:latin typeface="+mn-lt"/>
                          <a:ea typeface="Arial"/>
                          <a:cs typeface="Arial"/>
                          <a:sym typeface="Arial"/>
                        </a:rPr>
                        <a:t>Progression</a:t>
                      </a:r>
                      <a:endParaRPr sz="1200" b="1" dirty="0">
                        <a:solidFill>
                          <a:srgbClr val="FF0000"/>
                        </a:solidFill>
                        <a:latin typeface="+mn-lt"/>
                      </a:endParaRPr>
                    </a:p>
                    <a:p>
                      <a:pPr marL="0" marR="0" lvl="0" indent="0" algn="ctr" rtl="0">
                        <a:spcBef>
                          <a:spcPts val="0"/>
                        </a:spcBef>
                        <a:spcAft>
                          <a:spcPts val="0"/>
                        </a:spcAft>
                        <a:buNone/>
                      </a:pPr>
                      <a:r>
                        <a:rPr lang="en-US" sz="1200" b="1" dirty="0">
                          <a:solidFill>
                            <a:srgbClr val="FF0000"/>
                          </a:solidFill>
                          <a:latin typeface="+mn-lt"/>
                          <a:ea typeface="Arial"/>
                          <a:cs typeface="Arial"/>
                          <a:sym typeface="Arial"/>
                        </a:rPr>
                        <a:t>routes</a:t>
                      </a:r>
                      <a:endParaRPr sz="1200" b="1" dirty="0">
                        <a:solidFill>
                          <a:srgbClr val="FF0000"/>
                        </a:solidFill>
                        <a:latin typeface="+mn-lt"/>
                      </a:endParaRPr>
                    </a:p>
                  </a:txBody>
                  <a:tcPr marL="91450" marR="91450" marT="45725" marB="45725">
                    <a:lnB w="12700" cap="flat" cmpd="sng" algn="ctr">
                      <a:solidFill>
                        <a:schemeClr val="dk1"/>
                      </a:solidFill>
                      <a:prstDash val="solid"/>
                      <a:round/>
                      <a:headEnd type="none" w="sm" len="sm"/>
                      <a:tailEnd type="none" w="sm" len="sm"/>
                    </a:lnB>
                    <a:solidFill>
                      <a:schemeClr val="bg2"/>
                    </a:solidFill>
                  </a:tcPr>
                </a:tc>
                <a:tc>
                  <a:txBody>
                    <a:bodyPr/>
                    <a:lstStyle/>
                    <a:p>
                      <a:pPr marL="0" marR="0" lvl="0" indent="0" algn="ctr" rtl="0">
                        <a:spcBef>
                          <a:spcPts val="0"/>
                        </a:spcBef>
                        <a:spcAft>
                          <a:spcPts val="0"/>
                        </a:spcAft>
                        <a:buNone/>
                      </a:pPr>
                      <a:r>
                        <a:rPr lang="en-US" sz="1200" b="1" dirty="0">
                          <a:solidFill>
                            <a:srgbClr val="FF0000"/>
                          </a:solidFill>
                          <a:latin typeface="+mn-lt"/>
                          <a:ea typeface="Arial"/>
                          <a:cs typeface="Arial"/>
                          <a:sym typeface="Arial"/>
                        </a:rPr>
                        <a:t>Music service</a:t>
                      </a:r>
                      <a:endParaRPr sz="1200" b="1" dirty="0">
                        <a:solidFill>
                          <a:srgbClr val="FF0000"/>
                        </a:solidFill>
                        <a:latin typeface="+mn-lt"/>
                        <a:ea typeface="Arial"/>
                        <a:cs typeface="Arial"/>
                        <a:sym typeface="Arial"/>
                      </a:endParaRPr>
                    </a:p>
                    <a:p>
                      <a:pPr marL="0" marR="0" lvl="0" indent="0" algn="ctr" rtl="0">
                        <a:spcBef>
                          <a:spcPts val="0"/>
                        </a:spcBef>
                        <a:spcAft>
                          <a:spcPts val="0"/>
                        </a:spcAft>
                        <a:buNone/>
                      </a:pPr>
                      <a:r>
                        <a:rPr lang="en-US" sz="1200" b="1" dirty="0">
                          <a:solidFill>
                            <a:srgbClr val="FF0000"/>
                          </a:solidFill>
                          <a:latin typeface="+mn-lt"/>
                          <a:ea typeface="Arial"/>
                          <a:cs typeface="Arial"/>
                          <a:sym typeface="Arial"/>
                        </a:rPr>
                        <a:t>recruitment</a:t>
                      </a:r>
                      <a:endParaRPr sz="1200" b="1" dirty="0">
                        <a:solidFill>
                          <a:srgbClr val="FF0000"/>
                        </a:solidFill>
                        <a:latin typeface="+mn-lt"/>
                      </a:endParaRPr>
                    </a:p>
                  </a:txBody>
                  <a:tcPr marL="91450" marR="91450" marT="45725" marB="45725">
                    <a:lnB w="12700" cap="flat" cmpd="sng" algn="ctr">
                      <a:solidFill>
                        <a:schemeClr val="dk1"/>
                      </a:solidFill>
                      <a:prstDash val="solid"/>
                      <a:round/>
                      <a:headEnd type="none" w="sm" len="sm"/>
                      <a:tailEnd type="none" w="sm" len="sm"/>
                    </a:lnB>
                    <a:solidFill>
                      <a:schemeClr val="bg2"/>
                    </a:solidFill>
                  </a:tcPr>
                </a:tc>
                <a:tc>
                  <a:txBody>
                    <a:bodyPr/>
                    <a:lstStyle/>
                    <a:p>
                      <a:pPr marL="0" marR="0" lvl="0" indent="0" algn="ctr" rtl="0">
                        <a:spcBef>
                          <a:spcPts val="0"/>
                        </a:spcBef>
                        <a:spcAft>
                          <a:spcPts val="0"/>
                        </a:spcAft>
                        <a:buNone/>
                      </a:pPr>
                      <a:r>
                        <a:rPr lang="en-US" sz="1200" b="1">
                          <a:solidFill>
                            <a:srgbClr val="FF0000"/>
                          </a:solidFill>
                          <a:latin typeface="+mn-lt"/>
                          <a:ea typeface="Arial"/>
                          <a:cs typeface="Arial"/>
                          <a:sym typeface="Arial"/>
                        </a:rPr>
                        <a:t>CPD</a:t>
                      </a:r>
                      <a:endParaRPr sz="1200" b="1">
                        <a:solidFill>
                          <a:srgbClr val="FF0000"/>
                        </a:solidFill>
                        <a:latin typeface="+mn-lt"/>
                      </a:endParaRPr>
                    </a:p>
                  </a:txBody>
                  <a:tcPr marL="91450" marR="91450" marT="45725" marB="45725">
                    <a:lnB w="12700" cap="flat" cmpd="sng" algn="ctr">
                      <a:solidFill>
                        <a:schemeClr val="dk1"/>
                      </a:solidFill>
                      <a:prstDash val="solid"/>
                      <a:round/>
                      <a:headEnd type="none" w="sm" len="sm"/>
                      <a:tailEnd type="none" w="sm" len="sm"/>
                    </a:lnB>
                    <a:solidFill>
                      <a:schemeClr val="bg2"/>
                    </a:solidFill>
                  </a:tcPr>
                </a:tc>
                <a:tc>
                  <a:txBody>
                    <a:bodyPr/>
                    <a:lstStyle/>
                    <a:p>
                      <a:pPr marL="0" marR="0" lvl="0" indent="0" algn="ctr" rtl="0">
                        <a:spcBef>
                          <a:spcPts val="0"/>
                        </a:spcBef>
                        <a:spcAft>
                          <a:spcPts val="0"/>
                        </a:spcAft>
                        <a:buNone/>
                      </a:pPr>
                      <a:r>
                        <a:rPr lang="en-US" sz="1200" b="1" dirty="0">
                          <a:solidFill>
                            <a:srgbClr val="FF0000"/>
                          </a:solidFill>
                          <a:latin typeface="+mn-lt"/>
                          <a:ea typeface="Arial"/>
                          <a:cs typeface="Arial"/>
                          <a:sym typeface="Arial"/>
                        </a:rPr>
                        <a:t>Funding</a:t>
                      </a:r>
                      <a:endParaRPr sz="1200" b="1" dirty="0">
                        <a:solidFill>
                          <a:srgbClr val="FF0000"/>
                        </a:solidFill>
                        <a:latin typeface="+mn-lt"/>
                      </a:endParaRPr>
                    </a:p>
                  </a:txBody>
                  <a:tcPr marL="91450" marR="91450" marT="45725" marB="45725">
                    <a:lnB w="12700" cap="flat" cmpd="sng" algn="ctr">
                      <a:solidFill>
                        <a:schemeClr val="dk1"/>
                      </a:solidFill>
                      <a:prstDash val="solid"/>
                      <a:round/>
                      <a:headEnd type="none" w="sm" len="sm"/>
                      <a:tailEnd type="none" w="sm" len="sm"/>
                    </a:lnB>
                    <a:solidFill>
                      <a:schemeClr val="bg2"/>
                    </a:solidFill>
                  </a:tcPr>
                </a:tc>
                <a:extLst>
                  <a:ext uri="{0D108BD9-81ED-4DB2-BD59-A6C34878D82A}">
                    <a16:rowId xmlns:a16="http://schemas.microsoft.com/office/drawing/2014/main" val="10000"/>
                  </a:ext>
                </a:extLst>
              </a:tr>
              <a:tr h="3237652">
                <a:tc>
                  <a:txBody>
                    <a:bodyPr/>
                    <a:lstStyle/>
                    <a:p>
                      <a:pPr marL="0" marR="0" lvl="0" indent="0" algn="l" rtl="0">
                        <a:spcBef>
                          <a:spcPts val="0"/>
                        </a:spcBef>
                        <a:spcAft>
                          <a:spcPts val="0"/>
                        </a:spcAft>
                        <a:buNone/>
                      </a:pPr>
                      <a:r>
                        <a:rPr lang="en-US" sz="1200">
                          <a:solidFill>
                            <a:schemeClr val="dk1"/>
                          </a:solidFill>
                          <a:latin typeface="+mn-lt"/>
                          <a:ea typeface="Arial"/>
                          <a:cs typeface="Arial"/>
                          <a:sym typeface="Arial"/>
                        </a:rPr>
                        <a:t>Pupils contribute to planning of activities, but </a:t>
                      </a:r>
                      <a:r>
                        <a:rPr lang="en-US" sz="1200">
                          <a:latin typeface="+mn-lt"/>
                          <a:ea typeface="Arial"/>
                          <a:cs typeface="Arial"/>
                          <a:sym typeface="Arial"/>
                        </a:rPr>
                        <a:t>p</a:t>
                      </a:r>
                      <a:r>
                        <a:rPr lang="en-US" sz="1200">
                          <a:solidFill>
                            <a:schemeClr val="dk1"/>
                          </a:solidFill>
                          <a:latin typeface="+mn-lt"/>
                          <a:ea typeface="Arial"/>
                          <a:cs typeface="Arial"/>
                          <a:sym typeface="Arial"/>
                        </a:rPr>
                        <a:t>rojects run for CCC separate from others.</a:t>
                      </a:r>
                      <a:endParaRPr sz="1200">
                        <a:solidFill>
                          <a:schemeClr val="dk1"/>
                        </a:solidFill>
                        <a:latin typeface="+mn-lt"/>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200" dirty="0">
                          <a:solidFill>
                            <a:schemeClr val="dk1"/>
                          </a:solidFill>
                          <a:latin typeface="+mn-lt"/>
                          <a:ea typeface="Arial"/>
                          <a:cs typeface="Arial"/>
                          <a:sym typeface="Arial"/>
                        </a:rPr>
                        <a:t>Short term projects run in PRUs/ESCs, Youth Clubs/Special Schools</a:t>
                      </a:r>
                      <a:r>
                        <a:rPr lang="en-US" sz="1200" dirty="0">
                          <a:latin typeface="+mn-lt"/>
                          <a:ea typeface="Arial"/>
                          <a:cs typeface="Arial"/>
                          <a:sym typeface="Arial"/>
                        </a:rPr>
                        <a:t> o</a:t>
                      </a:r>
                      <a:r>
                        <a:rPr lang="en-US" sz="1200" dirty="0">
                          <a:solidFill>
                            <a:schemeClr val="dk1"/>
                          </a:solidFill>
                          <a:latin typeface="+mn-lt"/>
                          <a:ea typeface="Arial"/>
                          <a:cs typeface="Arial"/>
                          <a:sym typeface="Arial"/>
                        </a:rPr>
                        <a:t>r for targeted groups within schools.</a:t>
                      </a:r>
                      <a:endParaRPr sz="1200" dirty="0">
                        <a:solidFill>
                          <a:schemeClr val="dk1"/>
                        </a:solidFill>
                        <a:latin typeface="+mn-lt"/>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200" dirty="0">
                        <a:latin typeface="+mn-lt"/>
                        <a:ea typeface="Arial"/>
                        <a:cs typeface="Arial"/>
                        <a:sym typeface="Arial"/>
                      </a:endParaRPr>
                    </a:p>
                    <a:p>
                      <a:pPr marL="0" marR="0" lvl="0" indent="0" algn="l" rtl="0">
                        <a:spcBef>
                          <a:spcPts val="0"/>
                        </a:spcBef>
                        <a:spcAft>
                          <a:spcPts val="0"/>
                        </a:spcAft>
                        <a:buNone/>
                      </a:pPr>
                      <a:r>
                        <a:rPr lang="en-US" sz="1200" dirty="0">
                          <a:latin typeface="+mn-lt"/>
                          <a:ea typeface="Arial"/>
                          <a:cs typeface="Arial"/>
                          <a:sym typeface="Arial"/>
                        </a:rPr>
                        <a:t>Adapted instruments/</a:t>
                      </a:r>
                      <a:r>
                        <a:rPr lang="en-US" sz="1200" dirty="0" err="1">
                          <a:latin typeface="+mn-lt"/>
                          <a:ea typeface="Arial"/>
                          <a:cs typeface="Arial"/>
                          <a:sym typeface="Arial"/>
                        </a:rPr>
                        <a:t>assitive</a:t>
                      </a:r>
                      <a:r>
                        <a:rPr lang="en-US" sz="1200" dirty="0">
                          <a:latin typeface="+mn-lt"/>
                          <a:ea typeface="Arial"/>
                          <a:cs typeface="Arial"/>
                          <a:sym typeface="Arial"/>
                        </a:rPr>
                        <a:t> technology available, but on limited local basis, rather than as part of promotion of core offer.</a:t>
                      </a:r>
                      <a:endParaRPr sz="1200" dirty="0">
                        <a:latin typeface="+mn-lt"/>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63500" marR="0" lvl="0" indent="0" algn="l" rtl="0">
                        <a:lnSpc>
                          <a:spcPct val="100000"/>
                        </a:lnSpc>
                        <a:spcBef>
                          <a:spcPts val="0"/>
                        </a:spcBef>
                        <a:spcAft>
                          <a:spcPts val="0"/>
                        </a:spcAft>
                        <a:buClr>
                          <a:schemeClr val="dk1"/>
                        </a:buClr>
                        <a:buSzPts val="1800"/>
                        <a:buFont typeface="Arial"/>
                        <a:buNone/>
                      </a:pPr>
                      <a:r>
                        <a:rPr lang="en-US" sz="1200" dirty="0">
                          <a:latin typeface="+mn-lt"/>
                          <a:ea typeface="Arial"/>
                          <a:cs typeface="Arial"/>
                          <a:sym typeface="Arial"/>
                        </a:rPr>
                        <a:t>Some</a:t>
                      </a:r>
                      <a:r>
                        <a:rPr lang="en-US" sz="1200" dirty="0">
                          <a:solidFill>
                            <a:schemeClr val="dk1"/>
                          </a:solidFill>
                          <a:latin typeface="+mn-lt"/>
                          <a:ea typeface="Arial"/>
                          <a:cs typeface="Arial"/>
                          <a:sym typeface="Arial"/>
                        </a:rPr>
                        <a:t> inclusive practice, but run by community musicians from outside the music service, or by a small inclusion team within it</a:t>
                      </a:r>
                      <a:endParaRPr sz="1200" dirty="0">
                        <a:solidFill>
                          <a:schemeClr val="dk1"/>
                        </a:solidFill>
                        <a:latin typeface="+mn-lt"/>
                        <a:ea typeface="Arial"/>
                        <a:cs typeface="Arial"/>
                        <a:sym typeface="Arial"/>
                      </a:endParaRPr>
                    </a:p>
                    <a:p>
                      <a:pPr marL="63500" marR="0" lvl="0" indent="0" algn="l" rtl="0">
                        <a:lnSpc>
                          <a:spcPct val="100000"/>
                        </a:lnSpc>
                        <a:spcBef>
                          <a:spcPts val="0"/>
                        </a:spcBef>
                        <a:spcAft>
                          <a:spcPts val="0"/>
                        </a:spcAft>
                        <a:buClr>
                          <a:schemeClr val="dk1"/>
                        </a:buClr>
                        <a:buSzPts val="1800"/>
                        <a:buFont typeface="Arial"/>
                        <a:buNone/>
                      </a:pPr>
                      <a:endParaRPr sz="1200" dirty="0">
                        <a:latin typeface="+mn-lt"/>
                        <a:ea typeface="Arial"/>
                        <a:cs typeface="Arial"/>
                        <a:sym typeface="Arial"/>
                      </a:endParaRPr>
                    </a:p>
                    <a:p>
                      <a:pPr marL="63500" marR="0" lvl="0" indent="0" algn="l" rtl="0">
                        <a:lnSpc>
                          <a:spcPct val="100000"/>
                        </a:lnSpc>
                        <a:spcBef>
                          <a:spcPts val="0"/>
                        </a:spcBef>
                        <a:spcAft>
                          <a:spcPts val="0"/>
                        </a:spcAft>
                        <a:buClr>
                          <a:schemeClr val="dk1"/>
                        </a:buClr>
                        <a:buSzPts val="1800"/>
                        <a:buFont typeface="Arial"/>
                        <a:buNone/>
                      </a:pPr>
                      <a:endParaRPr sz="1200" dirty="0">
                        <a:latin typeface="+mn-lt"/>
                        <a:ea typeface="Arial"/>
                        <a:cs typeface="Arial"/>
                        <a:sym typeface="Aria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200">
                          <a:solidFill>
                            <a:schemeClr val="dk1"/>
                          </a:solidFill>
                          <a:latin typeface="+mn-lt"/>
                          <a:ea typeface="Arial"/>
                          <a:cs typeface="Arial"/>
                          <a:sym typeface="Arial"/>
                        </a:rPr>
                        <a:t>One</a:t>
                      </a:r>
                      <a:r>
                        <a:rPr lang="en-US" sz="1200">
                          <a:latin typeface="+mn-lt"/>
                          <a:ea typeface="Arial"/>
                          <a:cs typeface="Arial"/>
                          <a:sym typeface="Arial"/>
                        </a:rPr>
                        <a:t>-</a:t>
                      </a:r>
                      <a:r>
                        <a:rPr lang="en-US" sz="1200">
                          <a:solidFill>
                            <a:schemeClr val="dk1"/>
                          </a:solidFill>
                          <a:latin typeface="+mn-lt"/>
                          <a:ea typeface="Arial"/>
                          <a:cs typeface="Arial"/>
                          <a:sym typeface="Arial"/>
                        </a:rPr>
                        <a:t>off performances in venues, but no</a:t>
                      </a:r>
                      <a:r>
                        <a:rPr lang="en-US" sz="1200">
                          <a:latin typeface="+mn-lt"/>
                          <a:ea typeface="Arial"/>
                          <a:cs typeface="Arial"/>
                          <a:sym typeface="Arial"/>
                        </a:rPr>
                        <a:t> </a:t>
                      </a:r>
                      <a:r>
                        <a:rPr lang="en-US" sz="1200">
                          <a:solidFill>
                            <a:schemeClr val="dk1"/>
                          </a:solidFill>
                          <a:latin typeface="+mn-lt"/>
                          <a:ea typeface="Arial"/>
                          <a:cs typeface="Arial"/>
                          <a:sym typeface="Arial"/>
                        </a:rPr>
                        <a:t>accessible progression into other </a:t>
                      </a:r>
                      <a:r>
                        <a:rPr lang="en-US" sz="1200">
                          <a:latin typeface="+mn-lt"/>
                          <a:ea typeface="Arial"/>
                          <a:cs typeface="Arial"/>
                          <a:sym typeface="Arial"/>
                        </a:rPr>
                        <a:t>ongoing </a:t>
                      </a:r>
                      <a:r>
                        <a:rPr lang="en-US" sz="1200">
                          <a:solidFill>
                            <a:schemeClr val="dk1"/>
                          </a:solidFill>
                          <a:latin typeface="+mn-lt"/>
                          <a:ea typeface="Arial"/>
                          <a:cs typeface="Arial"/>
                          <a:sym typeface="Arial"/>
                        </a:rPr>
                        <a:t>music service/hub/local activities’. End of term concerts for CCC only.</a:t>
                      </a:r>
                      <a:endParaRPr sz="1200">
                        <a:solidFill>
                          <a:schemeClr val="dk1"/>
                        </a:solidFill>
                        <a:latin typeface="+mn-lt"/>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a:latin typeface="+mn-lt"/>
                          <a:ea typeface="Arial"/>
                          <a:cs typeface="Arial"/>
                          <a:sym typeface="Arial"/>
                        </a:rPr>
                        <a:t>Inclusive a</a:t>
                      </a:r>
                      <a:r>
                        <a:rPr lang="en-US" sz="1200">
                          <a:solidFill>
                            <a:schemeClr val="dk1"/>
                          </a:solidFill>
                          <a:latin typeface="+mn-lt"/>
                          <a:ea typeface="Arial"/>
                          <a:cs typeface="Arial"/>
                          <a:sym typeface="Arial"/>
                        </a:rPr>
                        <a:t>ctivities run by freelancers on short-term contracts</a:t>
                      </a:r>
                      <a:endParaRPr sz="1200">
                        <a:latin typeface="+mn-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a:solidFill>
                            <a:schemeClr val="dk1"/>
                          </a:solidFill>
                          <a:latin typeface="+mn-lt"/>
                          <a:ea typeface="Arial"/>
                          <a:cs typeface="Arial"/>
                          <a:sym typeface="Arial"/>
                        </a:rPr>
                        <a:t>Community musicians/</a:t>
                      </a:r>
                      <a:endParaRPr sz="1200">
                        <a:latin typeface="+mn-lt"/>
                      </a:endParaRPr>
                    </a:p>
                    <a:p>
                      <a:pPr marL="0" marR="0" lvl="0" indent="0" algn="l" rtl="0">
                        <a:spcBef>
                          <a:spcPts val="0"/>
                        </a:spcBef>
                        <a:spcAft>
                          <a:spcPts val="0"/>
                        </a:spcAft>
                        <a:buNone/>
                      </a:pPr>
                      <a:r>
                        <a:rPr lang="en-US" sz="1200">
                          <a:solidFill>
                            <a:schemeClr val="dk1"/>
                          </a:solidFill>
                          <a:latin typeface="+mn-lt"/>
                          <a:ea typeface="Arial"/>
                          <a:cs typeface="Arial"/>
                          <a:sym typeface="Arial"/>
                        </a:rPr>
                        <a:t>organisations CPD runs separ</a:t>
                      </a:r>
                      <a:r>
                        <a:rPr lang="en-US" sz="1200">
                          <a:latin typeface="+mn-lt"/>
                          <a:ea typeface="Arial"/>
                          <a:cs typeface="Arial"/>
                          <a:sym typeface="Arial"/>
                        </a:rPr>
                        <a:t>ately </a:t>
                      </a:r>
                      <a:r>
                        <a:rPr lang="en-US" sz="1200">
                          <a:solidFill>
                            <a:schemeClr val="dk1"/>
                          </a:solidFill>
                          <a:latin typeface="+mn-lt"/>
                          <a:ea typeface="Arial"/>
                          <a:cs typeface="Arial"/>
                          <a:sym typeface="Arial"/>
                        </a:rPr>
                        <a:t>to music service tutors, or for a small </a:t>
                      </a:r>
                      <a:r>
                        <a:rPr lang="en-US" sz="1200">
                          <a:latin typeface="+mn-lt"/>
                          <a:ea typeface="Arial"/>
                          <a:cs typeface="Arial"/>
                          <a:sym typeface="Arial"/>
                        </a:rPr>
                        <a:t>‘</a:t>
                      </a:r>
                      <a:r>
                        <a:rPr lang="en-US" sz="1200">
                          <a:solidFill>
                            <a:schemeClr val="dk1"/>
                          </a:solidFill>
                          <a:latin typeface="+mn-lt"/>
                          <a:ea typeface="Arial"/>
                          <a:cs typeface="Arial"/>
                          <a:sym typeface="Arial"/>
                        </a:rPr>
                        <a:t>inclusion team</a:t>
                      </a:r>
                      <a:r>
                        <a:rPr lang="en-US" sz="1200">
                          <a:latin typeface="+mn-lt"/>
                          <a:ea typeface="Arial"/>
                          <a:cs typeface="Arial"/>
                          <a:sym typeface="Arial"/>
                        </a:rPr>
                        <a:t>’ within a music service.</a:t>
                      </a:r>
                      <a:endParaRPr sz="1200">
                        <a:solidFill>
                          <a:schemeClr val="dk1"/>
                        </a:solidFill>
                        <a:latin typeface="+mn-lt"/>
                        <a:ea typeface="Arial"/>
                        <a:cs typeface="Arial"/>
                        <a:sym typeface="Aria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200" dirty="0">
                          <a:solidFill>
                            <a:schemeClr val="dk1"/>
                          </a:solidFill>
                          <a:latin typeface="+mn-lt"/>
                          <a:ea typeface="Arial"/>
                          <a:cs typeface="Arial"/>
                          <a:sym typeface="Arial"/>
                        </a:rPr>
                        <a:t>Activities run only when external funding is available.</a:t>
                      </a:r>
                      <a:endParaRPr sz="1200" dirty="0">
                        <a:solidFill>
                          <a:schemeClr val="dk1"/>
                        </a:solidFill>
                        <a:latin typeface="+mn-lt"/>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200" dirty="0">
                        <a:latin typeface="+mn-lt"/>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200" dirty="0">
                          <a:latin typeface="+mn-lt"/>
                          <a:ea typeface="Arial"/>
                          <a:cs typeface="Arial"/>
                          <a:sym typeface="Arial"/>
                        </a:rPr>
                        <a:t>Match funding not sourced to provide sustainability.</a:t>
                      </a:r>
                      <a:endParaRPr sz="1200" dirty="0">
                        <a:latin typeface="+mn-lt"/>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89198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39CB7-E1AA-4A75-9B18-E65C5D62DB34}"/>
              </a:ext>
            </a:extLst>
          </p:cNvPr>
          <p:cNvSpPr>
            <a:spLocks noGrp="1"/>
          </p:cNvSpPr>
          <p:nvPr>
            <p:ph type="title"/>
          </p:nvPr>
        </p:nvSpPr>
        <p:spPr>
          <a:xfrm>
            <a:off x="520041" y="277421"/>
            <a:ext cx="11151917" cy="369332"/>
          </a:xfrm>
        </p:spPr>
        <p:txBody>
          <a:bodyPr/>
          <a:lstStyle/>
          <a:p>
            <a:r>
              <a:rPr lang="en-GB" sz="2000" dirty="0">
                <a:solidFill>
                  <a:srgbClr val="C00000"/>
                </a:solidFill>
              </a:rPr>
              <a:t>Your discussion notes for segregation page</a:t>
            </a:r>
          </a:p>
        </p:txBody>
      </p:sp>
    </p:spTree>
    <p:extLst>
      <p:ext uri="{BB962C8B-B14F-4D97-AF65-F5344CB8AC3E}">
        <p14:creationId xmlns:p14="http://schemas.microsoft.com/office/powerpoint/2010/main" val="1055666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4BF0B-948C-45EC-9AB2-5D7E63BA5A94}"/>
              </a:ext>
            </a:extLst>
          </p:cNvPr>
          <p:cNvSpPr>
            <a:spLocks noGrp="1"/>
          </p:cNvSpPr>
          <p:nvPr>
            <p:ph type="title"/>
          </p:nvPr>
        </p:nvSpPr>
        <p:spPr>
          <a:xfrm>
            <a:off x="520041" y="442884"/>
            <a:ext cx="11151917" cy="701731"/>
          </a:xfrm>
        </p:spPr>
        <p:txBody>
          <a:bodyPr/>
          <a:lstStyle/>
          <a:p>
            <a:r>
              <a:rPr lang="en-GB" dirty="0"/>
              <a:t>Stage 3 - integration</a:t>
            </a:r>
          </a:p>
        </p:txBody>
      </p:sp>
      <p:graphicFrame>
        <p:nvGraphicFramePr>
          <p:cNvPr id="4" name="Google Shape;111;p15">
            <a:extLst>
              <a:ext uri="{FF2B5EF4-FFF2-40B4-BE49-F238E27FC236}">
                <a16:creationId xmlns:a16="http://schemas.microsoft.com/office/drawing/2014/main" id="{03E76B19-F13C-E863-6D7A-7A0A34A7A532}"/>
              </a:ext>
            </a:extLst>
          </p:cNvPr>
          <p:cNvGraphicFramePr/>
          <p:nvPr>
            <p:extLst>
              <p:ext uri="{D42A27DB-BD31-4B8C-83A1-F6EECF244321}">
                <p14:modId xmlns:p14="http://schemas.microsoft.com/office/powerpoint/2010/main" val="751811651"/>
              </p:ext>
            </p:extLst>
          </p:nvPr>
        </p:nvGraphicFramePr>
        <p:xfrm>
          <a:off x="606215" y="1297410"/>
          <a:ext cx="11151917" cy="3694862"/>
        </p:xfrm>
        <a:graphic>
          <a:graphicData uri="http://schemas.openxmlformats.org/drawingml/2006/table">
            <a:tbl>
              <a:tblPr firstRow="1" bandRow="1">
                <a:noFill/>
              </a:tblPr>
              <a:tblGrid>
                <a:gridCol w="1001570">
                  <a:extLst>
                    <a:ext uri="{9D8B030D-6E8A-4147-A177-3AD203B41FA5}">
                      <a16:colId xmlns:a16="http://schemas.microsoft.com/office/drawing/2014/main" val="20000"/>
                    </a:ext>
                  </a:extLst>
                </a:gridCol>
                <a:gridCol w="1466338">
                  <a:extLst>
                    <a:ext uri="{9D8B030D-6E8A-4147-A177-3AD203B41FA5}">
                      <a16:colId xmlns:a16="http://schemas.microsoft.com/office/drawing/2014/main" val="20001"/>
                    </a:ext>
                  </a:extLst>
                </a:gridCol>
                <a:gridCol w="2272937">
                  <a:extLst>
                    <a:ext uri="{9D8B030D-6E8A-4147-A177-3AD203B41FA5}">
                      <a16:colId xmlns:a16="http://schemas.microsoft.com/office/drawing/2014/main" val="20002"/>
                    </a:ext>
                  </a:extLst>
                </a:gridCol>
                <a:gridCol w="1384663">
                  <a:extLst>
                    <a:ext uri="{9D8B030D-6E8A-4147-A177-3AD203B41FA5}">
                      <a16:colId xmlns:a16="http://schemas.microsoft.com/office/drawing/2014/main" val="20003"/>
                    </a:ext>
                  </a:extLst>
                </a:gridCol>
                <a:gridCol w="1698172">
                  <a:extLst>
                    <a:ext uri="{9D8B030D-6E8A-4147-A177-3AD203B41FA5}">
                      <a16:colId xmlns:a16="http://schemas.microsoft.com/office/drawing/2014/main" val="20004"/>
                    </a:ext>
                  </a:extLst>
                </a:gridCol>
                <a:gridCol w="1341120">
                  <a:extLst>
                    <a:ext uri="{9D8B030D-6E8A-4147-A177-3AD203B41FA5}">
                      <a16:colId xmlns:a16="http://schemas.microsoft.com/office/drawing/2014/main" val="20005"/>
                    </a:ext>
                  </a:extLst>
                </a:gridCol>
                <a:gridCol w="1987117">
                  <a:extLst>
                    <a:ext uri="{9D8B030D-6E8A-4147-A177-3AD203B41FA5}">
                      <a16:colId xmlns:a16="http://schemas.microsoft.com/office/drawing/2014/main" val="20006"/>
                    </a:ext>
                  </a:extLst>
                </a:gridCol>
              </a:tblGrid>
              <a:tr h="437529">
                <a:tc>
                  <a:txBody>
                    <a:bodyPr/>
                    <a:lstStyle/>
                    <a:p>
                      <a:pPr marL="0" marR="0" lvl="0" indent="0" algn="ctr" rtl="0">
                        <a:spcBef>
                          <a:spcPts val="0"/>
                        </a:spcBef>
                        <a:spcAft>
                          <a:spcPts val="0"/>
                        </a:spcAft>
                        <a:buNone/>
                      </a:pPr>
                      <a:r>
                        <a:rPr lang="en-US" sz="1200" b="1" dirty="0">
                          <a:solidFill>
                            <a:srgbClr val="FF0000"/>
                          </a:solidFill>
                          <a:latin typeface="+mn-lt"/>
                          <a:ea typeface="Arial"/>
                          <a:cs typeface="Arial"/>
                          <a:sym typeface="Arial"/>
                        </a:rPr>
                        <a:t>Pupil voice</a:t>
                      </a:r>
                      <a:endParaRPr sz="1200" b="1" dirty="0">
                        <a:solidFill>
                          <a:srgbClr val="FF0000"/>
                        </a:solidFill>
                        <a:latin typeface="+mn-lt"/>
                      </a:endParaRPr>
                    </a:p>
                  </a:txBody>
                  <a:tcPr marL="91450" marR="91450" marT="45725" marB="45725">
                    <a:lnB w="12700" cap="flat" cmpd="sng" algn="ctr">
                      <a:solidFill>
                        <a:schemeClr val="dk1"/>
                      </a:solidFill>
                      <a:prstDash val="solid"/>
                      <a:round/>
                      <a:headEnd type="none" w="sm" len="sm"/>
                      <a:tailEnd type="none" w="sm" len="sm"/>
                    </a:lnB>
                    <a:solidFill>
                      <a:schemeClr val="bg2"/>
                    </a:solidFill>
                  </a:tcPr>
                </a:tc>
                <a:tc>
                  <a:txBody>
                    <a:bodyPr/>
                    <a:lstStyle/>
                    <a:p>
                      <a:pPr marL="0" marR="0" lvl="0" indent="0" algn="ctr" rtl="0">
                        <a:spcBef>
                          <a:spcPts val="0"/>
                        </a:spcBef>
                        <a:spcAft>
                          <a:spcPts val="0"/>
                        </a:spcAft>
                        <a:buNone/>
                      </a:pPr>
                      <a:r>
                        <a:rPr lang="en-US" sz="1200" b="1" dirty="0">
                          <a:solidFill>
                            <a:srgbClr val="FF0000"/>
                          </a:solidFill>
                          <a:latin typeface="+mn-lt"/>
                          <a:ea typeface="Arial"/>
                          <a:cs typeface="Arial"/>
                          <a:sym typeface="Arial"/>
                        </a:rPr>
                        <a:t>Settings &amp; delivery</a:t>
                      </a:r>
                      <a:endParaRPr sz="1200" b="1" dirty="0">
                        <a:solidFill>
                          <a:srgbClr val="FF0000"/>
                        </a:solidFill>
                        <a:latin typeface="+mn-lt"/>
                      </a:endParaRPr>
                    </a:p>
                  </a:txBody>
                  <a:tcPr marL="91450" marR="91450" marT="45725" marB="45725">
                    <a:lnB w="12700" cap="flat" cmpd="sng" algn="ctr">
                      <a:solidFill>
                        <a:schemeClr val="dk1"/>
                      </a:solidFill>
                      <a:prstDash val="solid"/>
                      <a:round/>
                      <a:headEnd type="none" w="sm" len="sm"/>
                      <a:tailEnd type="none" w="sm" len="sm"/>
                    </a:lnB>
                    <a:solidFill>
                      <a:schemeClr val="bg2"/>
                    </a:solidFill>
                  </a:tcPr>
                </a:tc>
                <a:tc>
                  <a:txBody>
                    <a:bodyPr/>
                    <a:lstStyle/>
                    <a:p>
                      <a:pPr marL="0" marR="0" lvl="0" indent="0" algn="ctr" rtl="0">
                        <a:spcBef>
                          <a:spcPts val="0"/>
                        </a:spcBef>
                        <a:spcAft>
                          <a:spcPts val="0"/>
                        </a:spcAft>
                        <a:buNone/>
                      </a:pPr>
                      <a:r>
                        <a:rPr lang="en-US" sz="1200" b="1" dirty="0">
                          <a:solidFill>
                            <a:srgbClr val="FF0000"/>
                          </a:solidFill>
                          <a:latin typeface="+mn-lt"/>
                          <a:ea typeface="Arial"/>
                          <a:cs typeface="Arial"/>
                          <a:sym typeface="Arial"/>
                        </a:rPr>
                        <a:t>Current workforce</a:t>
                      </a:r>
                      <a:endParaRPr sz="1200" b="1" dirty="0">
                        <a:solidFill>
                          <a:srgbClr val="FF0000"/>
                        </a:solidFill>
                        <a:latin typeface="+mn-lt"/>
                      </a:endParaRPr>
                    </a:p>
                  </a:txBody>
                  <a:tcPr marL="91450" marR="91450" marT="45725" marB="45725">
                    <a:lnB w="12700" cap="flat" cmpd="sng" algn="ctr">
                      <a:solidFill>
                        <a:schemeClr val="dk1"/>
                      </a:solidFill>
                      <a:prstDash val="solid"/>
                      <a:round/>
                      <a:headEnd type="none" w="sm" len="sm"/>
                      <a:tailEnd type="none" w="sm" len="sm"/>
                    </a:lnB>
                    <a:solidFill>
                      <a:schemeClr val="bg2"/>
                    </a:solidFill>
                  </a:tcPr>
                </a:tc>
                <a:tc>
                  <a:txBody>
                    <a:bodyPr/>
                    <a:lstStyle/>
                    <a:p>
                      <a:pPr marL="0" marR="0" lvl="0" indent="0" algn="ctr" rtl="0">
                        <a:spcBef>
                          <a:spcPts val="0"/>
                        </a:spcBef>
                        <a:spcAft>
                          <a:spcPts val="0"/>
                        </a:spcAft>
                        <a:buNone/>
                      </a:pPr>
                      <a:r>
                        <a:rPr lang="en-US" sz="1200" b="1" dirty="0">
                          <a:solidFill>
                            <a:srgbClr val="FF0000"/>
                          </a:solidFill>
                          <a:latin typeface="+mn-lt"/>
                          <a:ea typeface="Arial"/>
                          <a:cs typeface="Arial"/>
                          <a:sym typeface="Arial"/>
                        </a:rPr>
                        <a:t>Progression</a:t>
                      </a:r>
                      <a:endParaRPr sz="1200" b="1" dirty="0">
                        <a:solidFill>
                          <a:srgbClr val="FF0000"/>
                        </a:solidFill>
                        <a:latin typeface="+mn-lt"/>
                      </a:endParaRPr>
                    </a:p>
                    <a:p>
                      <a:pPr marL="0" marR="0" lvl="0" indent="0" algn="ctr" rtl="0">
                        <a:spcBef>
                          <a:spcPts val="0"/>
                        </a:spcBef>
                        <a:spcAft>
                          <a:spcPts val="0"/>
                        </a:spcAft>
                        <a:buNone/>
                      </a:pPr>
                      <a:r>
                        <a:rPr lang="en-US" sz="1200" b="1" dirty="0">
                          <a:solidFill>
                            <a:srgbClr val="FF0000"/>
                          </a:solidFill>
                          <a:latin typeface="+mn-lt"/>
                          <a:ea typeface="Arial"/>
                          <a:cs typeface="Arial"/>
                          <a:sym typeface="Arial"/>
                        </a:rPr>
                        <a:t>routes</a:t>
                      </a:r>
                      <a:endParaRPr sz="1200" b="1" dirty="0">
                        <a:solidFill>
                          <a:srgbClr val="FF0000"/>
                        </a:solidFill>
                        <a:latin typeface="+mn-lt"/>
                      </a:endParaRPr>
                    </a:p>
                  </a:txBody>
                  <a:tcPr marL="91450" marR="91450" marT="45725" marB="45725">
                    <a:lnB w="12700" cap="flat" cmpd="sng" algn="ctr">
                      <a:solidFill>
                        <a:schemeClr val="dk1"/>
                      </a:solidFill>
                      <a:prstDash val="solid"/>
                      <a:round/>
                      <a:headEnd type="none" w="sm" len="sm"/>
                      <a:tailEnd type="none" w="sm" len="sm"/>
                    </a:lnB>
                    <a:solidFill>
                      <a:schemeClr val="bg2"/>
                    </a:solidFill>
                  </a:tcPr>
                </a:tc>
                <a:tc>
                  <a:txBody>
                    <a:bodyPr/>
                    <a:lstStyle/>
                    <a:p>
                      <a:pPr marL="0" marR="0" lvl="0" indent="0" algn="ctr" rtl="0">
                        <a:spcBef>
                          <a:spcPts val="0"/>
                        </a:spcBef>
                        <a:spcAft>
                          <a:spcPts val="0"/>
                        </a:spcAft>
                        <a:buNone/>
                      </a:pPr>
                      <a:r>
                        <a:rPr lang="en-US" sz="1200" b="1" dirty="0">
                          <a:solidFill>
                            <a:srgbClr val="FF0000"/>
                          </a:solidFill>
                          <a:latin typeface="+mn-lt"/>
                          <a:ea typeface="Arial"/>
                          <a:cs typeface="Arial"/>
                          <a:sym typeface="Arial"/>
                        </a:rPr>
                        <a:t>Music service</a:t>
                      </a:r>
                      <a:endParaRPr sz="1200" b="1" dirty="0">
                        <a:solidFill>
                          <a:srgbClr val="FF0000"/>
                        </a:solidFill>
                        <a:latin typeface="+mn-lt"/>
                        <a:ea typeface="Arial"/>
                        <a:cs typeface="Arial"/>
                        <a:sym typeface="Arial"/>
                      </a:endParaRPr>
                    </a:p>
                    <a:p>
                      <a:pPr marL="0" marR="0" lvl="0" indent="0" algn="ctr" rtl="0">
                        <a:spcBef>
                          <a:spcPts val="0"/>
                        </a:spcBef>
                        <a:spcAft>
                          <a:spcPts val="0"/>
                        </a:spcAft>
                        <a:buNone/>
                      </a:pPr>
                      <a:r>
                        <a:rPr lang="en-US" sz="1200" b="1" dirty="0">
                          <a:solidFill>
                            <a:srgbClr val="FF0000"/>
                          </a:solidFill>
                          <a:latin typeface="+mn-lt"/>
                          <a:ea typeface="Arial"/>
                          <a:cs typeface="Arial"/>
                          <a:sym typeface="Arial"/>
                        </a:rPr>
                        <a:t>recruitment</a:t>
                      </a:r>
                      <a:endParaRPr sz="1200" b="1" dirty="0">
                        <a:solidFill>
                          <a:srgbClr val="FF0000"/>
                        </a:solidFill>
                        <a:latin typeface="+mn-lt"/>
                      </a:endParaRPr>
                    </a:p>
                  </a:txBody>
                  <a:tcPr marL="91450" marR="91450" marT="45725" marB="45725">
                    <a:lnB w="12700" cap="flat" cmpd="sng" algn="ctr">
                      <a:solidFill>
                        <a:schemeClr val="dk1"/>
                      </a:solidFill>
                      <a:prstDash val="solid"/>
                      <a:round/>
                      <a:headEnd type="none" w="sm" len="sm"/>
                      <a:tailEnd type="none" w="sm" len="sm"/>
                    </a:lnB>
                    <a:solidFill>
                      <a:schemeClr val="bg2"/>
                    </a:solidFill>
                  </a:tcPr>
                </a:tc>
                <a:tc>
                  <a:txBody>
                    <a:bodyPr/>
                    <a:lstStyle/>
                    <a:p>
                      <a:pPr marL="0" marR="0" lvl="0" indent="0" algn="ctr" rtl="0">
                        <a:spcBef>
                          <a:spcPts val="0"/>
                        </a:spcBef>
                        <a:spcAft>
                          <a:spcPts val="0"/>
                        </a:spcAft>
                        <a:buNone/>
                      </a:pPr>
                      <a:r>
                        <a:rPr lang="en-US" sz="1200" b="1">
                          <a:solidFill>
                            <a:srgbClr val="FF0000"/>
                          </a:solidFill>
                          <a:latin typeface="+mn-lt"/>
                          <a:ea typeface="Arial"/>
                          <a:cs typeface="Arial"/>
                          <a:sym typeface="Arial"/>
                        </a:rPr>
                        <a:t>CPD</a:t>
                      </a:r>
                      <a:endParaRPr sz="1200" b="1">
                        <a:solidFill>
                          <a:srgbClr val="FF0000"/>
                        </a:solidFill>
                        <a:latin typeface="+mn-lt"/>
                      </a:endParaRPr>
                    </a:p>
                  </a:txBody>
                  <a:tcPr marL="91450" marR="91450" marT="45725" marB="45725">
                    <a:lnB w="12700" cap="flat" cmpd="sng" algn="ctr">
                      <a:solidFill>
                        <a:schemeClr val="dk1"/>
                      </a:solidFill>
                      <a:prstDash val="solid"/>
                      <a:round/>
                      <a:headEnd type="none" w="sm" len="sm"/>
                      <a:tailEnd type="none" w="sm" len="sm"/>
                    </a:lnB>
                    <a:solidFill>
                      <a:schemeClr val="bg2"/>
                    </a:solidFill>
                  </a:tcPr>
                </a:tc>
                <a:tc>
                  <a:txBody>
                    <a:bodyPr/>
                    <a:lstStyle/>
                    <a:p>
                      <a:pPr marL="0" marR="0" lvl="0" indent="0" algn="ctr" rtl="0">
                        <a:spcBef>
                          <a:spcPts val="0"/>
                        </a:spcBef>
                        <a:spcAft>
                          <a:spcPts val="0"/>
                        </a:spcAft>
                        <a:buNone/>
                      </a:pPr>
                      <a:r>
                        <a:rPr lang="en-US" sz="1200" b="1" dirty="0">
                          <a:solidFill>
                            <a:srgbClr val="FF0000"/>
                          </a:solidFill>
                          <a:latin typeface="+mn-lt"/>
                          <a:ea typeface="Arial"/>
                          <a:cs typeface="Arial"/>
                          <a:sym typeface="Arial"/>
                        </a:rPr>
                        <a:t>Funding</a:t>
                      </a:r>
                      <a:endParaRPr sz="1200" b="1" dirty="0">
                        <a:solidFill>
                          <a:srgbClr val="FF0000"/>
                        </a:solidFill>
                        <a:latin typeface="+mn-lt"/>
                      </a:endParaRPr>
                    </a:p>
                  </a:txBody>
                  <a:tcPr marL="91450" marR="91450" marT="45725" marB="45725">
                    <a:lnB w="12700" cap="flat" cmpd="sng" algn="ctr">
                      <a:solidFill>
                        <a:schemeClr val="dk1"/>
                      </a:solidFill>
                      <a:prstDash val="solid"/>
                      <a:round/>
                      <a:headEnd type="none" w="sm" len="sm"/>
                      <a:tailEnd type="none" w="sm" len="sm"/>
                    </a:lnB>
                    <a:solidFill>
                      <a:schemeClr val="bg2"/>
                    </a:solidFill>
                  </a:tcPr>
                </a:tc>
                <a:extLst>
                  <a:ext uri="{0D108BD9-81ED-4DB2-BD59-A6C34878D82A}">
                    <a16:rowId xmlns:a16="http://schemas.microsoft.com/office/drawing/2014/main" val="10000"/>
                  </a:ext>
                </a:extLst>
              </a:tr>
              <a:tr h="3237652">
                <a:tc>
                  <a:txBody>
                    <a:bodyPr/>
                    <a:lstStyle/>
                    <a:p>
                      <a:pPr marL="0" marR="0" lvl="0" indent="0" algn="l" rtl="0">
                        <a:lnSpc>
                          <a:spcPct val="100000"/>
                        </a:lnSpc>
                        <a:spcBef>
                          <a:spcPts val="0"/>
                        </a:spcBef>
                        <a:spcAft>
                          <a:spcPts val="0"/>
                        </a:spcAft>
                        <a:buClr>
                          <a:schemeClr val="dk1"/>
                        </a:buClr>
                        <a:buSzPts val="1800"/>
                        <a:buFont typeface="Arial"/>
                        <a:buNone/>
                      </a:pPr>
                      <a:r>
                        <a:rPr lang="en-US" sz="1200">
                          <a:solidFill>
                            <a:schemeClr val="dk1"/>
                          </a:solidFill>
                          <a:latin typeface="+mn-lt"/>
                          <a:ea typeface="Arial"/>
                          <a:cs typeface="Arial"/>
                          <a:sym typeface="Arial"/>
                        </a:rPr>
                        <a:t>CCC participate alongside others in activities and may have some say in their design, but </a:t>
                      </a:r>
                      <a:r>
                        <a:rPr lang="en-US" sz="1200">
                          <a:latin typeface="+mn-lt"/>
                          <a:ea typeface="Arial"/>
                          <a:cs typeface="Arial"/>
                          <a:sym typeface="Arial"/>
                        </a:rPr>
                        <a:t>activities</a:t>
                      </a:r>
                      <a:r>
                        <a:rPr lang="en-US" sz="1200">
                          <a:solidFill>
                            <a:schemeClr val="dk1"/>
                          </a:solidFill>
                          <a:latin typeface="+mn-lt"/>
                          <a:ea typeface="Arial"/>
                          <a:cs typeface="Arial"/>
                          <a:sym typeface="Arial"/>
                        </a:rPr>
                        <a:t> are largely tutor</a:t>
                      </a:r>
                      <a:r>
                        <a:rPr lang="en-US" sz="1200">
                          <a:latin typeface="+mn-lt"/>
                          <a:ea typeface="Arial"/>
                          <a:cs typeface="Arial"/>
                          <a:sym typeface="Arial"/>
                        </a:rPr>
                        <a:t>-</a:t>
                      </a:r>
                      <a:r>
                        <a:rPr lang="en-US" sz="1200">
                          <a:solidFill>
                            <a:schemeClr val="dk1"/>
                          </a:solidFill>
                          <a:latin typeface="+mn-lt"/>
                          <a:ea typeface="Arial"/>
                          <a:cs typeface="Arial"/>
                          <a:sym typeface="Arial"/>
                        </a:rPr>
                        <a:t>designed and led.</a:t>
                      </a:r>
                      <a:endParaRPr sz="1200">
                        <a:solidFill>
                          <a:schemeClr val="dk1"/>
                        </a:solidFill>
                        <a:latin typeface="+mn-lt"/>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200">
                          <a:latin typeface="+mn-lt"/>
                          <a:ea typeface="Arial"/>
                          <a:cs typeface="Arial"/>
                          <a:sym typeface="Arial"/>
                        </a:rPr>
                        <a:t>Make some adjustments to welcome a more diverse range of learners. </a:t>
                      </a:r>
                      <a:br>
                        <a:rPr lang="en-US" sz="1200">
                          <a:latin typeface="+mn-lt"/>
                          <a:ea typeface="Arial"/>
                          <a:cs typeface="Arial"/>
                          <a:sym typeface="Arial"/>
                        </a:rPr>
                      </a:br>
                      <a:br>
                        <a:rPr lang="en-US" sz="1200">
                          <a:latin typeface="+mn-lt"/>
                          <a:ea typeface="Arial"/>
                          <a:cs typeface="Arial"/>
                          <a:sym typeface="Arial"/>
                        </a:rPr>
                      </a:br>
                      <a:r>
                        <a:rPr lang="en-US" sz="1200">
                          <a:latin typeface="+mn-lt"/>
                          <a:ea typeface="Arial"/>
                          <a:cs typeface="Arial"/>
                          <a:sym typeface="Arial"/>
                        </a:rPr>
                        <a:t>Bespoke activities run </a:t>
                      </a:r>
                      <a:r>
                        <a:rPr lang="en-US" sz="1200">
                          <a:solidFill>
                            <a:schemeClr val="dk1"/>
                          </a:solidFill>
                          <a:latin typeface="+mn-lt"/>
                          <a:ea typeface="Arial"/>
                          <a:cs typeface="Arial"/>
                          <a:sym typeface="Arial"/>
                        </a:rPr>
                        <a:t>in music service/hub settings (or </a:t>
                      </a:r>
                      <a:r>
                        <a:rPr lang="en-US" sz="1200">
                          <a:latin typeface="+mn-lt"/>
                          <a:ea typeface="Arial"/>
                          <a:cs typeface="Arial"/>
                          <a:sym typeface="Arial"/>
                        </a:rPr>
                        <a:t>other </a:t>
                      </a:r>
                      <a:r>
                        <a:rPr lang="en-US" sz="1200">
                          <a:solidFill>
                            <a:schemeClr val="dk1"/>
                          </a:solidFill>
                          <a:latin typeface="+mn-lt"/>
                          <a:ea typeface="Arial"/>
                          <a:cs typeface="Arial"/>
                          <a:sym typeface="Arial"/>
                        </a:rPr>
                        <a:t>settings if more appropriate)</a:t>
                      </a:r>
                      <a:r>
                        <a:rPr lang="en-US" sz="1200">
                          <a:latin typeface="+mn-lt"/>
                          <a:ea typeface="Arial"/>
                          <a:cs typeface="Arial"/>
                          <a:sym typeface="Arial"/>
                        </a:rPr>
                        <a:t>, b</a:t>
                      </a:r>
                      <a:r>
                        <a:rPr lang="en-US" sz="1200">
                          <a:solidFill>
                            <a:schemeClr val="dk1"/>
                          </a:solidFill>
                          <a:latin typeface="+mn-lt"/>
                          <a:ea typeface="Arial"/>
                          <a:cs typeface="Arial"/>
                          <a:sym typeface="Arial"/>
                        </a:rPr>
                        <a:t>ut may take place as ‘after hours’ or weekend events.</a:t>
                      </a:r>
                      <a:endParaRPr sz="1200">
                        <a:latin typeface="+mn-l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63500" marR="0" lvl="0" indent="0" algn="l" rtl="0">
                        <a:lnSpc>
                          <a:spcPct val="100000"/>
                        </a:lnSpc>
                        <a:spcBef>
                          <a:spcPts val="0"/>
                        </a:spcBef>
                        <a:spcAft>
                          <a:spcPts val="0"/>
                        </a:spcAft>
                        <a:buClr>
                          <a:schemeClr val="dk1"/>
                        </a:buClr>
                        <a:buSzPts val="1800"/>
                        <a:buFont typeface="Arial"/>
                        <a:buNone/>
                      </a:pPr>
                      <a:r>
                        <a:rPr lang="en-US" sz="1200" dirty="0">
                          <a:solidFill>
                            <a:schemeClr val="dk1"/>
                          </a:solidFill>
                          <a:latin typeface="+mn-lt"/>
                          <a:ea typeface="Arial"/>
                          <a:cs typeface="Arial"/>
                          <a:sym typeface="Arial"/>
                        </a:rPr>
                        <a:t>Tutors adapt their practice to a degree, but inc</a:t>
                      </a:r>
                      <a:r>
                        <a:rPr lang="en-US" sz="1200" dirty="0">
                          <a:latin typeface="+mn-lt"/>
                          <a:ea typeface="Arial"/>
                          <a:cs typeface="Arial"/>
                          <a:sym typeface="Arial"/>
                        </a:rPr>
                        <a:t>lusion is largely within ‘business as usual’.</a:t>
                      </a:r>
                      <a:endParaRPr sz="1200" dirty="0">
                        <a:latin typeface="+mn-lt"/>
                        <a:ea typeface="Arial"/>
                        <a:cs typeface="Arial"/>
                        <a:sym typeface="Arial"/>
                      </a:endParaRPr>
                    </a:p>
                    <a:p>
                      <a:pPr marL="63500" marR="0" lvl="0" indent="0" algn="l" rtl="0">
                        <a:lnSpc>
                          <a:spcPct val="100000"/>
                        </a:lnSpc>
                        <a:spcBef>
                          <a:spcPts val="0"/>
                        </a:spcBef>
                        <a:spcAft>
                          <a:spcPts val="0"/>
                        </a:spcAft>
                        <a:buClr>
                          <a:schemeClr val="dk1"/>
                        </a:buClr>
                        <a:buSzPts val="1800"/>
                        <a:buFont typeface="Arial"/>
                        <a:buNone/>
                      </a:pPr>
                      <a:endParaRPr sz="1200" dirty="0">
                        <a:latin typeface="+mn-lt"/>
                        <a:ea typeface="Arial"/>
                        <a:cs typeface="Arial"/>
                        <a:sym typeface="Arial"/>
                      </a:endParaRPr>
                    </a:p>
                    <a:p>
                      <a:pPr marL="63500" marR="0" lvl="0" indent="0" algn="l" rtl="0">
                        <a:lnSpc>
                          <a:spcPct val="100000"/>
                        </a:lnSpc>
                        <a:spcBef>
                          <a:spcPts val="0"/>
                        </a:spcBef>
                        <a:spcAft>
                          <a:spcPts val="0"/>
                        </a:spcAft>
                        <a:buClr>
                          <a:schemeClr val="dk1"/>
                        </a:buClr>
                        <a:buSzPts val="1800"/>
                        <a:buFont typeface="Arial"/>
                        <a:buNone/>
                      </a:pPr>
                      <a:endParaRPr sz="1200" dirty="0">
                        <a:latin typeface="+mn-lt"/>
                        <a:ea typeface="Arial"/>
                        <a:cs typeface="Arial"/>
                        <a:sym typeface="Aria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a:solidFill>
                            <a:schemeClr val="dk1"/>
                          </a:solidFill>
                          <a:latin typeface="+mn-lt"/>
                          <a:ea typeface="Arial"/>
                          <a:cs typeface="Arial"/>
                          <a:sym typeface="Arial"/>
                        </a:rPr>
                        <a:t>CCC play in school or music centre orchestras/</a:t>
                      </a:r>
                      <a:endParaRPr sz="1200">
                        <a:latin typeface="+mn-lt"/>
                      </a:endParaRPr>
                    </a:p>
                    <a:p>
                      <a:pPr marL="0" marR="0" lvl="0" indent="0" algn="l" rtl="0">
                        <a:spcBef>
                          <a:spcPts val="0"/>
                        </a:spcBef>
                        <a:spcAft>
                          <a:spcPts val="0"/>
                        </a:spcAft>
                        <a:buNone/>
                      </a:pPr>
                      <a:r>
                        <a:rPr lang="en-US" sz="1200">
                          <a:solidFill>
                            <a:schemeClr val="dk1"/>
                          </a:solidFill>
                          <a:latin typeface="+mn-lt"/>
                          <a:ea typeface="Arial"/>
                          <a:cs typeface="Arial"/>
                          <a:sym typeface="Arial"/>
                        </a:rPr>
                        <a:t>ensembles but other progression routes not available</a:t>
                      </a:r>
                      <a:r>
                        <a:rPr lang="en-US" sz="1200">
                          <a:latin typeface="+mn-lt"/>
                          <a:ea typeface="Arial"/>
                          <a:cs typeface="Arial"/>
                          <a:sym typeface="Arial"/>
                        </a:rPr>
                        <a:t> or</a:t>
                      </a:r>
                      <a:r>
                        <a:rPr lang="en-US" sz="1200">
                          <a:solidFill>
                            <a:schemeClr val="dk1"/>
                          </a:solidFill>
                          <a:latin typeface="+mn-lt"/>
                          <a:ea typeface="Arial"/>
                          <a:cs typeface="Arial"/>
                          <a:sym typeface="Arial"/>
                        </a:rPr>
                        <a:t> signposted.</a:t>
                      </a:r>
                      <a:endParaRPr sz="1200">
                        <a:solidFill>
                          <a:schemeClr val="dk1"/>
                        </a:solidFill>
                        <a:latin typeface="+mn-lt"/>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a:solidFill>
                            <a:schemeClr val="dk1"/>
                          </a:solidFill>
                          <a:latin typeface="+mn-lt"/>
                          <a:ea typeface="Arial"/>
                          <a:cs typeface="Arial"/>
                          <a:sym typeface="Arial"/>
                        </a:rPr>
                        <a:t>Some specialist inclusion tutors are recruited.</a:t>
                      </a:r>
                      <a:endParaRPr sz="1200">
                        <a:solidFill>
                          <a:schemeClr val="dk1"/>
                        </a:solidFill>
                        <a:latin typeface="+mn-lt"/>
                        <a:ea typeface="Arial"/>
                        <a:cs typeface="Arial"/>
                        <a:sym typeface="Arial"/>
                      </a:endParaRPr>
                    </a:p>
                    <a:p>
                      <a:pPr marL="0" marR="0" lvl="0" indent="0" algn="l" rtl="0">
                        <a:spcBef>
                          <a:spcPts val="0"/>
                        </a:spcBef>
                        <a:spcAft>
                          <a:spcPts val="0"/>
                        </a:spcAft>
                        <a:buNone/>
                      </a:pPr>
                      <a:endParaRPr sz="1200">
                        <a:latin typeface="+mn-lt"/>
                        <a:ea typeface="Arial"/>
                        <a:cs typeface="Arial"/>
                        <a:sym typeface="Arial"/>
                      </a:endParaRPr>
                    </a:p>
                    <a:p>
                      <a:pPr marL="0" marR="0" lvl="0" indent="0" algn="l" rtl="0">
                        <a:spcBef>
                          <a:spcPts val="0"/>
                        </a:spcBef>
                        <a:spcAft>
                          <a:spcPts val="0"/>
                        </a:spcAft>
                        <a:buNone/>
                      </a:pPr>
                      <a:r>
                        <a:rPr lang="en-US" sz="1200">
                          <a:latin typeface="+mn-lt"/>
                          <a:ea typeface="Arial"/>
                          <a:cs typeface="Arial"/>
                          <a:sym typeface="Arial"/>
                        </a:rPr>
                        <a:t>Payspine reflects specialist skills and experience of community musicians.</a:t>
                      </a:r>
                      <a:endParaRPr sz="1200">
                        <a:latin typeface="+mn-lt"/>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63500" marR="0" lvl="0" indent="0" algn="l" rtl="0">
                        <a:lnSpc>
                          <a:spcPct val="100000"/>
                        </a:lnSpc>
                        <a:spcBef>
                          <a:spcPts val="0"/>
                        </a:spcBef>
                        <a:spcAft>
                          <a:spcPts val="0"/>
                        </a:spcAft>
                        <a:buClr>
                          <a:schemeClr val="dk1"/>
                        </a:buClr>
                        <a:buSzPts val="1800"/>
                        <a:buFont typeface="Arial"/>
                        <a:buNone/>
                      </a:pPr>
                      <a:r>
                        <a:rPr lang="en-US" sz="1200">
                          <a:solidFill>
                            <a:schemeClr val="dk1"/>
                          </a:solidFill>
                          <a:latin typeface="+mn-lt"/>
                          <a:ea typeface="Arial"/>
                          <a:cs typeface="Arial"/>
                          <a:sym typeface="Arial"/>
                        </a:rPr>
                        <a:t>Some specialist training or sharing of practice, but outside regular CPD offer and not offered to all music service staff.</a:t>
                      </a:r>
                      <a:endParaRPr sz="1200">
                        <a:solidFill>
                          <a:schemeClr val="dk1"/>
                        </a:solidFill>
                        <a:latin typeface="+mn-lt"/>
                        <a:ea typeface="Arial"/>
                        <a:cs typeface="Arial"/>
                        <a:sym typeface="Aria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200" dirty="0">
                          <a:latin typeface="+mn-lt"/>
                          <a:ea typeface="Arial"/>
                          <a:cs typeface="Arial"/>
                          <a:sym typeface="Arial"/>
                        </a:rPr>
                        <a:t>Bursary/remission of fees</a:t>
                      </a:r>
                      <a:r>
                        <a:rPr lang="en-US" sz="1200" dirty="0">
                          <a:solidFill>
                            <a:schemeClr val="dk1"/>
                          </a:solidFill>
                          <a:latin typeface="+mn-lt"/>
                          <a:ea typeface="Arial"/>
                          <a:cs typeface="Arial"/>
                          <a:sym typeface="Arial"/>
                        </a:rPr>
                        <a:t> schemes support FSM pupils</a:t>
                      </a:r>
                      <a:r>
                        <a:rPr lang="en-US" sz="1200" dirty="0">
                          <a:latin typeface="+mn-lt"/>
                          <a:ea typeface="Arial"/>
                          <a:cs typeface="Arial"/>
                          <a:sym typeface="Arial"/>
                        </a:rPr>
                        <a:t> to participate.</a:t>
                      </a:r>
                      <a:endParaRPr sz="1200" dirty="0">
                        <a:solidFill>
                          <a:schemeClr val="dk1"/>
                        </a:solidFill>
                        <a:latin typeface="+mn-lt"/>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26509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39CB7-E1AA-4A75-9B18-E65C5D62DB34}"/>
              </a:ext>
            </a:extLst>
          </p:cNvPr>
          <p:cNvSpPr>
            <a:spLocks noGrp="1"/>
          </p:cNvSpPr>
          <p:nvPr>
            <p:ph type="title"/>
          </p:nvPr>
        </p:nvSpPr>
        <p:spPr>
          <a:xfrm>
            <a:off x="520041" y="277421"/>
            <a:ext cx="11151917" cy="369332"/>
          </a:xfrm>
        </p:spPr>
        <p:txBody>
          <a:bodyPr/>
          <a:lstStyle/>
          <a:p>
            <a:r>
              <a:rPr lang="en-GB" sz="2000" dirty="0">
                <a:solidFill>
                  <a:srgbClr val="C00000"/>
                </a:solidFill>
              </a:rPr>
              <a:t>Your discussion notes for integration page</a:t>
            </a:r>
          </a:p>
        </p:txBody>
      </p:sp>
    </p:spTree>
    <p:extLst>
      <p:ext uri="{BB962C8B-B14F-4D97-AF65-F5344CB8AC3E}">
        <p14:creationId xmlns:p14="http://schemas.microsoft.com/office/powerpoint/2010/main" val="2169713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4BF0B-948C-45EC-9AB2-5D7E63BA5A94}"/>
              </a:ext>
            </a:extLst>
          </p:cNvPr>
          <p:cNvSpPr>
            <a:spLocks noGrp="1"/>
          </p:cNvSpPr>
          <p:nvPr>
            <p:ph type="title"/>
          </p:nvPr>
        </p:nvSpPr>
        <p:spPr>
          <a:xfrm>
            <a:off x="520041" y="442884"/>
            <a:ext cx="11151917" cy="701731"/>
          </a:xfrm>
        </p:spPr>
        <p:txBody>
          <a:bodyPr/>
          <a:lstStyle/>
          <a:p>
            <a:r>
              <a:rPr lang="en-GB" dirty="0"/>
              <a:t>Stage 4 - inclusion</a:t>
            </a:r>
          </a:p>
        </p:txBody>
      </p:sp>
      <p:graphicFrame>
        <p:nvGraphicFramePr>
          <p:cNvPr id="4" name="Google Shape;111;p15">
            <a:extLst>
              <a:ext uri="{FF2B5EF4-FFF2-40B4-BE49-F238E27FC236}">
                <a16:creationId xmlns:a16="http://schemas.microsoft.com/office/drawing/2014/main" id="{03E76B19-F13C-E863-6D7A-7A0A34A7A532}"/>
              </a:ext>
            </a:extLst>
          </p:cNvPr>
          <p:cNvGraphicFramePr/>
          <p:nvPr>
            <p:extLst>
              <p:ext uri="{D42A27DB-BD31-4B8C-83A1-F6EECF244321}">
                <p14:modId xmlns:p14="http://schemas.microsoft.com/office/powerpoint/2010/main" val="2660918871"/>
              </p:ext>
            </p:extLst>
          </p:nvPr>
        </p:nvGraphicFramePr>
        <p:xfrm>
          <a:off x="606215" y="1297410"/>
          <a:ext cx="11151917" cy="4058930"/>
        </p:xfrm>
        <a:graphic>
          <a:graphicData uri="http://schemas.openxmlformats.org/drawingml/2006/table">
            <a:tbl>
              <a:tblPr firstRow="1" bandRow="1">
                <a:noFill/>
              </a:tblPr>
              <a:tblGrid>
                <a:gridCol w="1001570">
                  <a:extLst>
                    <a:ext uri="{9D8B030D-6E8A-4147-A177-3AD203B41FA5}">
                      <a16:colId xmlns:a16="http://schemas.microsoft.com/office/drawing/2014/main" val="20000"/>
                    </a:ext>
                  </a:extLst>
                </a:gridCol>
                <a:gridCol w="1466338">
                  <a:extLst>
                    <a:ext uri="{9D8B030D-6E8A-4147-A177-3AD203B41FA5}">
                      <a16:colId xmlns:a16="http://schemas.microsoft.com/office/drawing/2014/main" val="20001"/>
                    </a:ext>
                  </a:extLst>
                </a:gridCol>
                <a:gridCol w="2272937">
                  <a:extLst>
                    <a:ext uri="{9D8B030D-6E8A-4147-A177-3AD203B41FA5}">
                      <a16:colId xmlns:a16="http://schemas.microsoft.com/office/drawing/2014/main" val="20002"/>
                    </a:ext>
                  </a:extLst>
                </a:gridCol>
                <a:gridCol w="1384663">
                  <a:extLst>
                    <a:ext uri="{9D8B030D-6E8A-4147-A177-3AD203B41FA5}">
                      <a16:colId xmlns:a16="http://schemas.microsoft.com/office/drawing/2014/main" val="20003"/>
                    </a:ext>
                  </a:extLst>
                </a:gridCol>
                <a:gridCol w="1297580">
                  <a:extLst>
                    <a:ext uri="{9D8B030D-6E8A-4147-A177-3AD203B41FA5}">
                      <a16:colId xmlns:a16="http://schemas.microsoft.com/office/drawing/2014/main" val="20004"/>
                    </a:ext>
                  </a:extLst>
                </a:gridCol>
                <a:gridCol w="1915886">
                  <a:extLst>
                    <a:ext uri="{9D8B030D-6E8A-4147-A177-3AD203B41FA5}">
                      <a16:colId xmlns:a16="http://schemas.microsoft.com/office/drawing/2014/main" val="20005"/>
                    </a:ext>
                  </a:extLst>
                </a:gridCol>
                <a:gridCol w="1812943">
                  <a:extLst>
                    <a:ext uri="{9D8B030D-6E8A-4147-A177-3AD203B41FA5}">
                      <a16:colId xmlns:a16="http://schemas.microsoft.com/office/drawing/2014/main" val="20006"/>
                    </a:ext>
                  </a:extLst>
                </a:gridCol>
              </a:tblGrid>
              <a:tr h="437529">
                <a:tc>
                  <a:txBody>
                    <a:bodyPr/>
                    <a:lstStyle/>
                    <a:p>
                      <a:pPr marL="0" marR="0" lvl="0" indent="0" algn="ctr" rtl="0">
                        <a:spcBef>
                          <a:spcPts val="0"/>
                        </a:spcBef>
                        <a:spcAft>
                          <a:spcPts val="0"/>
                        </a:spcAft>
                        <a:buNone/>
                      </a:pPr>
                      <a:r>
                        <a:rPr lang="en-US" sz="1200" b="1" dirty="0">
                          <a:solidFill>
                            <a:srgbClr val="FF0000"/>
                          </a:solidFill>
                          <a:latin typeface="+mn-lt"/>
                          <a:ea typeface="Arial"/>
                          <a:cs typeface="Arial"/>
                          <a:sym typeface="Arial"/>
                        </a:rPr>
                        <a:t>Pupil voice</a:t>
                      </a:r>
                      <a:endParaRPr sz="1200" b="1" dirty="0">
                        <a:solidFill>
                          <a:srgbClr val="FF0000"/>
                        </a:solidFill>
                        <a:latin typeface="+mn-lt"/>
                      </a:endParaRPr>
                    </a:p>
                  </a:txBody>
                  <a:tcPr marL="91450" marR="91450" marT="45725" marB="45725">
                    <a:lnB w="12700" cap="flat" cmpd="sng" algn="ctr">
                      <a:solidFill>
                        <a:schemeClr val="dk1"/>
                      </a:solidFill>
                      <a:prstDash val="solid"/>
                      <a:round/>
                      <a:headEnd type="none" w="sm" len="sm"/>
                      <a:tailEnd type="none" w="sm" len="sm"/>
                    </a:lnB>
                    <a:solidFill>
                      <a:schemeClr val="bg2"/>
                    </a:solidFill>
                  </a:tcPr>
                </a:tc>
                <a:tc>
                  <a:txBody>
                    <a:bodyPr/>
                    <a:lstStyle/>
                    <a:p>
                      <a:pPr marL="0" marR="0" lvl="0" indent="0" algn="ctr" rtl="0">
                        <a:spcBef>
                          <a:spcPts val="0"/>
                        </a:spcBef>
                        <a:spcAft>
                          <a:spcPts val="0"/>
                        </a:spcAft>
                        <a:buNone/>
                      </a:pPr>
                      <a:r>
                        <a:rPr lang="en-US" sz="1200" b="1" dirty="0">
                          <a:solidFill>
                            <a:srgbClr val="FF0000"/>
                          </a:solidFill>
                          <a:latin typeface="+mn-lt"/>
                          <a:ea typeface="Arial"/>
                          <a:cs typeface="Arial"/>
                          <a:sym typeface="Arial"/>
                        </a:rPr>
                        <a:t>Settings &amp; delivery</a:t>
                      </a:r>
                      <a:endParaRPr sz="1200" b="1" dirty="0">
                        <a:solidFill>
                          <a:srgbClr val="FF0000"/>
                        </a:solidFill>
                        <a:latin typeface="+mn-lt"/>
                      </a:endParaRPr>
                    </a:p>
                  </a:txBody>
                  <a:tcPr marL="91450" marR="91450" marT="45725" marB="45725">
                    <a:lnB w="12700" cap="flat" cmpd="sng" algn="ctr">
                      <a:solidFill>
                        <a:schemeClr val="dk1"/>
                      </a:solidFill>
                      <a:prstDash val="solid"/>
                      <a:round/>
                      <a:headEnd type="none" w="sm" len="sm"/>
                      <a:tailEnd type="none" w="sm" len="sm"/>
                    </a:lnB>
                    <a:solidFill>
                      <a:schemeClr val="bg2"/>
                    </a:solidFill>
                  </a:tcPr>
                </a:tc>
                <a:tc>
                  <a:txBody>
                    <a:bodyPr/>
                    <a:lstStyle/>
                    <a:p>
                      <a:pPr marL="0" marR="0" lvl="0" indent="0" algn="ctr" rtl="0">
                        <a:spcBef>
                          <a:spcPts val="0"/>
                        </a:spcBef>
                        <a:spcAft>
                          <a:spcPts val="0"/>
                        </a:spcAft>
                        <a:buNone/>
                      </a:pPr>
                      <a:r>
                        <a:rPr lang="en-US" sz="1200" b="1" dirty="0">
                          <a:solidFill>
                            <a:srgbClr val="FF0000"/>
                          </a:solidFill>
                          <a:latin typeface="+mn-lt"/>
                          <a:ea typeface="Arial"/>
                          <a:cs typeface="Arial"/>
                          <a:sym typeface="Arial"/>
                        </a:rPr>
                        <a:t>Current workforce</a:t>
                      </a:r>
                      <a:endParaRPr sz="1200" b="1" dirty="0">
                        <a:solidFill>
                          <a:srgbClr val="FF0000"/>
                        </a:solidFill>
                        <a:latin typeface="+mn-lt"/>
                      </a:endParaRPr>
                    </a:p>
                  </a:txBody>
                  <a:tcPr marL="91450" marR="91450" marT="45725" marB="45725">
                    <a:lnB w="12700" cap="flat" cmpd="sng" algn="ctr">
                      <a:solidFill>
                        <a:schemeClr val="dk1"/>
                      </a:solidFill>
                      <a:prstDash val="solid"/>
                      <a:round/>
                      <a:headEnd type="none" w="sm" len="sm"/>
                      <a:tailEnd type="none" w="sm" len="sm"/>
                    </a:lnB>
                    <a:solidFill>
                      <a:schemeClr val="bg2"/>
                    </a:solidFill>
                  </a:tcPr>
                </a:tc>
                <a:tc>
                  <a:txBody>
                    <a:bodyPr/>
                    <a:lstStyle/>
                    <a:p>
                      <a:pPr marL="0" marR="0" lvl="0" indent="0" algn="ctr" rtl="0">
                        <a:spcBef>
                          <a:spcPts val="0"/>
                        </a:spcBef>
                        <a:spcAft>
                          <a:spcPts val="0"/>
                        </a:spcAft>
                        <a:buNone/>
                      </a:pPr>
                      <a:r>
                        <a:rPr lang="en-US" sz="1200" b="1" dirty="0">
                          <a:solidFill>
                            <a:srgbClr val="FF0000"/>
                          </a:solidFill>
                          <a:latin typeface="+mn-lt"/>
                          <a:ea typeface="Arial"/>
                          <a:cs typeface="Arial"/>
                          <a:sym typeface="Arial"/>
                        </a:rPr>
                        <a:t>Progression</a:t>
                      </a:r>
                      <a:endParaRPr sz="1200" b="1" dirty="0">
                        <a:solidFill>
                          <a:srgbClr val="FF0000"/>
                        </a:solidFill>
                        <a:latin typeface="+mn-lt"/>
                      </a:endParaRPr>
                    </a:p>
                    <a:p>
                      <a:pPr marL="0" marR="0" lvl="0" indent="0" algn="ctr" rtl="0">
                        <a:spcBef>
                          <a:spcPts val="0"/>
                        </a:spcBef>
                        <a:spcAft>
                          <a:spcPts val="0"/>
                        </a:spcAft>
                        <a:buNone/>
                      </a:pPr>
                      <a:r>
                        <a:rPr lang="en-US" sz="1200" b="1" dirty="0">
                          <a:solidFill>
                            <a:srgbClr val="FF0000"/>
                          </a:solidFill>
                          <a:latin typeface="+mn-lt"/>
                          <a:ea typeface="Arial"/>
                          <a:cs typeface="Arial"/>
                          <a:sym typeface="Arial"/>
                        </a:rPr>
                        <a:t>routes</a:t>
                      </a:r>
                      <a:endParaRPr sz="1200" b="1" dirty="0">
                        <a:solidFill>
                          <a:srgbClr val="FF0000"/>
                        </a:solidFill>
                        <a:latin typeface="+mn-lt"/>
                      </a:endParaRPr>
                    </a:p>
                  </a:txBody>
                  <a:tcPr marL="91450" marR="91450" marT="45725" marB="45725">
                    <a:lnB w="12700" cap="flat" cmpd="sng" algn="ctr">
                      <a:solidFill>
                        <a:schemeClr val="dk1"/>
                      </a:solidFill>
                      <a:prstDash val="solid"/>
                      <a:round/>
                      <a:headEnd type="none" w="sm" len="sm"/>
                      <a:tailEnd type="none" w="sm" len="sm"/>
                    </a:lnB>
                    <a:solidFill>
                      <a:schemeClr val="bg2"/>
                    </a:solidFill>
                  </a:tcPr>
                </a:tc>
                <a:tc>
                  <a:txBody>
                    <a:bodyPr/>
                    <a:lstStyle/>
                    <a:p>
                      <a:pPr marL="0" marR="0" lvl="0" indent="0" algn="ctr" rtl="0">
                        <a:spcBef>
                          <a:spcPts val="0"/>
                        </a:spcBef>
                        <a:spcAft>
                          <a:spcPts val="0"/>
                        </a:spcAft>
                        <a:buNone/>
                      </a:pPr>
                      <a:r>
                        <a:rPr lang="en-US" sz="1200" b="1" dirty="0">
                          <a:solidFill>
                            <a:srgbClr val="FF0000"/>
                          </a:solidFill>
                          <a:latin typeface="+mn-lt"/>
                          <a:ea typeface="Arial"/>
                          <a:cs typeface="Arial"/>
                          <a:sym typeface="Arial"/>
                        </a:rPr>
                        <a:t>Music service</a:t>
                      </a:r>
                      <a:endParaRPr sz="1200" b="1" dirty="0">
                        <a:solidFill>
                          <a:srgbClr val="FF0000"/>
                        </a:solidFill>
                        <a:latin typeface="+mn-lt"/>
                        <a:ea typeface="Arial"/>
                        <a:cs typeface="Arial"/>
                        <a:sym typeface="Arial"/>
                      </a:endParaRPr>
                    </a:p>
                    <a:p>
                      <a:pPr marL="0" marR="0" lvl="0" indent="0" algn="ctr" rtl="0">
                        <a:spcBef>
                          <a:spcPts val="0"/>
                        </a:spcBef>
                        <a:spcAft>
                          <a:spcPts val="0"/>
                        </a:spcAft>
                        <a:buNone/>
                      </a:pPr>
                      <a:r>
                        <a:rPr lang="en-US" sz="1200" b="1" dirty="0">
                          <a:solidFill>
                            <a:srgbClr val="FF0000"/>
                          </a:solidFill>
                          <a:latin typeface="+mn-lt"/>
                          <a:ea typeface="Arial"/>
                          <a:cs typeface="Arial"/>
                          <a:sym typeface="Arial"/>
                        </a:rPr>
                        <a:t>recruitment</a:t>
                      </a:r>
                      <a:endParaRPr sz="1200" b="1" dirty="0">
                        <a:solidFill>
                          <a:srgbClr val="FF0000"/>
                        </a:solidFill>
                        <a:latin typeface="+mn-lt"/>
                      </a:endParaRPr>
                    </a:p>
                  </a:txBody>
                  <a:tcPr marL="91450" marR="91450" marT="45725" marB="45725">
                    <a:lnB w="12700" cap="flat" cmpd="sng" algn="ctr">
                      <a:solidFill>
                        <a:schemeClr val="dk1"/>
                      </a:solidFill>
                      <a:prstDash val="solid"/>
                      <a:round/>
                      <a:headEnd type="none" w="sm" len="sm"/>
                      <a:tailEnd type="none" w="sm" len="sm"/>
                    </a:lnB>
                    <a:solidFill>
                      <a:schemeClr val="bg2"/>
                    </a:solidFill>
                  </a:tcPr>
                </a:tc>
                <a:tc>
                  <a:txBody>
                    <a:bodyPr/>
                    <a:lstStyle/>
                    <a:p>
                      <a:pPr marL="0" marR="0" lvl="0" indent="0" algn="ctr" rtl="0">
                        <a:spcBef>
                          <a:spcPts val="0"/>
                        </a:spcBef>
                        <a:spcAft>
                          <a:spcPts val="0"/>
                        </a:spcAft>
                        <a:buNone/>
                      </a:pPr>
                      <a:r>
                        <a:rPr lang="en-US" sz="1200" b="1">
                          <a:solidFill>
                            <a:srgbClr val="FF0000"/>
                          </a:solidFill>
                          <a:latin typeface="+mn-lt"/>
                          <a:ea typeface="Arial"/>
                          <a:cs typeface="Arial"/>
                          <a:sym typeface="Arial"/>
                        </a:rPr>
                        <a:t>CPD</a:t>
                      </a:r>
                      <a:endParaRPr sz="1200" b="1">
                        <a:solidFill>
                          <a:srgbClr val="FF0000"/>
                        </a:solidFill>
                        <a:latin typeface="+mn-lt"/>
                      </a:endParaRPr>
                    </a:p>
                  </a:txBody>
                  <a:tcPr marL="91450" marR="91450" marT="45725" marB="45725">
                    <a:lnB w="12700" cap="flat" cmpd="sng" algn="ctr">
                      <a:solidFill>
                        <a:schemeClr val="dk1"/>
                      </a:solidFill>
                      <a:prstDash val="solid"/>
                      <a:round/>
                      <a:headEnd type="none" w="sm" len="sm"/>
                      <a:tailEnd type="none" w="sm" len="sm"/>
                    </a:lnB>
                    <a:solidFill>
                      <a:schemeClr val="bg2"/>
                    </a:solidFill>
                  </a:tcPr>
                </a:tc>
                <a:tc>
                  <a:txBody>
                    <a:bodyPr/>
                    <a:lstStyle/>
                    <a:p>
                      <a:pPr marL="0" marR="0" lvl="0" indent="0" algn="ctr" rtl="0">
                        <a:spcBef>
                          <a:spcPts val="0"/>
                        </a:spcBef>
                        <a:spcAft>
                          <a:spcPts val="0"/>
                        </a:spcAft>
                        <a:buNone/>
                      </a:pPr>
                      <a:r>
                        <a:rPr lang="en-US" sz="1200" b="1" dirty="0">
                          <a:solidFill>
                            <a:srgbClr val="FF0000"/>
                          </a:solidFill>
                          <a:latin typeface="+mn-lt"/>
                          <a:ea typeface="Arial"/>
                          <a:cs typeface="Arial"/>
                          <a:sym typeface="Arial"/>
                        </a:rPr>
                        <a:t>Funding</a:t>
                      </a:r>
                      <a:endParaRPr sz="1200" b="1" dirty="0">
                        <a:solidFill>
                          <a:srgbClr val="FF0000"/>
                        </a:solidFill>
                        <a:latin typeface="+mn-lt"/>
                      </a:endParaRPr>
                    </a:p>
                  </a:txBody>
                  <a:tcPr marL="91450" marR="91450" marT="45725" marB="45725">
                    <a:lnB w="12700" cap="flat" cmpd="sng" algn="ctr">
                      <a:solidFill>
                        <a:schemeClr val="dk1"/>
                      </a:solidFill>
                      <a:prstDash val="solid"/>
                      <a:round/>
                      <a:headEnd type="none" w="sm" len="sm"/>
                      <a:tailEnd type="none" w="sm" len="sm"/>
                    </a:lnB>
                    <a:solidFill>
                      <a:schemeClr val="bg2"/>
                    </a:solidFill>
                  </a:tcPr>
                </a:tc>
                <a:extLst>
                  <a:ext uri="{0D108BD9-81ED-4DB2-BD59-A6C34878D82A}">
                    <a16:rowId xmlns:a16="http://schemas.microsoft.com/office/drawing/2014/main" val="10000"/>
                  </a:ext>
                </a:extLst>
              </a:tr>
              <a:tr h="3237652">
                <a:tc>
                  <a:txBody>
                    <a:bodyPr/>
                    <a:lstStyle/>
                    <a:p>
                      <a:pPr marL="0" marR="0" lvl="0" indent="0" algn="l" rtl="0">
                        <a:lnSpc>
                          <a:spcPct val="100000"/>
                        </a:lnSpc>
                        <a:spcBef>
                          <a:spcPts val="0"/>
                        </a:spcBef>
                        <a:spcAft>
                          <a:spcPts val="0"/>
                        </a:spcAft>
                        <a:buClr>
                          <a:schemeClr val="dk1"/>
                        </a:buClr>
                        <a:buSzPts val="1800"/>
                        <a:buFont typeface="Arial"/>
                        <a:buNone/>
                      </a:pPr>
                      <a:r>
                        <a:rPr lang="en-US" sz="1200">
                          <a:latin typeface="+mn-lt"/>
                          <a:ea typeface="Arial"/>
                          <a:cs typeface="Arial"/>
                          <a:sym typeface="Arial"/>
                        </a:rPr>
                        <a:t>CCC participate in co-created activities which meet their musical interests and needs, and allow them to express their lived experience.</a:t>
                      </a:r>
                      <a:endParaRPr sz="1200">
                        <a:latin typeface="+mn-lt"/>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200">
                          <a:latin typeface="+mn-lt"/>
                          <a:ea typeface="Arial"/>
                          <a:cs typeface="Arial"/>
                          <a:sym typeface="Arial"/>
                        </a:rPr>
                        <a:t>CCC have a choice of weekly activities and take part in weekly sessions in music centres alongside other activities. Music centres are located in settings accessible for all. School musical communities are inclusive of all.</a:t>
                      </a:r>
                      <a:endParaRPr sz="1200">
                        <a:latin typeface="+mn-lt"/>
                      </a:endParaRPr>
                    </a:p>
                    <a:p>
                      <a:pPr marL="0" marR="0" lvl="0" indent="0" algn="l" rtl="0">
                        <a:spcBef>
                          <a:spcPts val="0"/>
                        </a:spcBef>
                        <a:spcAft>
                          <a:spcPts val="0"/>
                        </a:spcAft>
                        <a:buNone/>
                      </a:pPr>
                      <a:endParaRPr sz="1200">
                        <a:latin typeface="+mn-lt"/>
                        <a:ea typeface="Arial"/>
                        <a:cs typeface="Arial"/>
                        <a:sym typeface="Arial"/>
                      </a:endParaRPr>
                    </a:p>
                    <a:p>
                      <a:pPr marL="0" marR="0" lvl="0" indent="0" algn="l" rtl="0">
                        <a:spcBef>
                          <a:spcPts val="0"/>
                        </a:spcBef>
                        <a:spcAft>
                          <a:spcPts val="0"/>
                        </a:spcAft>
                        <a:buNone/>
                      </a:pPr>
                      <a:r>
                        <a:rPr lang="en-US" sz="1200">
                          <a:latin typeface="+mn-lt"/>
                          <a:ea typeface="Arial"/>
                          <a:cs typeface="Arial"/>
                          <a:sym typeface="Arial"/>
                        </a:rPr>
                        <a:t>Adapted instruments/</a:t>
                      </a:r>
                      <a:endParaRPr sz="1200">
                        <a:latin typeface="+mn-lt"/>
                        <a:ea typeface="Arial"/>
                        <a:cs typeface="Arial"/>
                        <a:sym typeface="Arial"/>
                      </a:endParaRPr>
                    </a:p>
                    <a:p>
                      <a:pPr marL="0" marR="0" lvl="0" indent="0" algn="l" rtl="0">
                        <a:spcBef>
                          <a:spcPts val="0"/>
                        </a:spcBef>
                        <a:spcAft>
                          <a:spcPts val="0"/>
                        </a:spcAft>
                        <a:buNone/>
                      </a:pPr>
                      <a:r>
                        <a:rPr lang="en-US" sz="1200">
                          <a:latin typeface="+mn-lt"/>
                          <a:ea typeface="Arial"/>
                          <a:cs typeface="Arial"/>
                          <a:sym typeface="Arial"/>
                        </a:rPr>
                        <a:t>assitive technology available to all as needed.</a:t>
                      </a:r>
                      <a:endParaRPr sz="1200">
                        <a:latin typeface="+mn-lt"/>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a:latin typeface="+mn-lt"/>
                          <a:ea typeface="Arial"/>
                          <a:cs typeface="Arial"/>
                          <a:sym typeface="Arial"/>
                        </a:rPr>
                        <a:t>All tutors adapt their practice to the interests and needs of CCC, refer and monitor uptake of progression opps.</a:t>
                      </a:r>
                      <a:endParaRPr sz="1200">
                        <a:latin typeface="+mn-lt"/>
                      </a:endParaRPr>
                    </a:p>
                    <a:p>
                      <a:pPr marL="0" marR="0" lvl="0" indent="0" algn="l" rtl="0">
                        <a:spcBef>
                          <a:spcPts val="0"/>
                        </a:spcBef>
                        <a:spcAft>
                          <a:spcPts val="0"/>
                        </a:spcAft>
                        <a:buNone/>
                      </a:pPr>
                      <a:br>
                        <a:rPr lang="en-US" sz="1200">
                          <a:latin typeface="+mn-lt"/>
                          <a:ea typeface="Arial"/>
                          <a:cs typeface="Arial"/>
                          <a:sym typeface="Arial"/>
                        </a:rPr>
                      </a:br>
                      <a:r>
                        <a:rPr lang="en-US" sz="1200">
                          <a:latin typeface="+mn-lt"/>
                          <a:ea typeface="Arial"/>
                          <a:cs typeface="Arial"/>
                          <a:sym typeface="Arial"/>
                        </a:rPr>
                        <a:t>Diverse workforce representation suggests careers accessible to CCC.</a:t>
                      </a:r>
                      <a:endParaRPr sz="1200">
                        <a:latin typeface="+mn-lt"/>
                        <a:ea typeface="Arial"/>
                        <a:cs typeface="Arial"/>
                        <a:sym typeface="Arial"/>
                      </a:endParaRPr>
                    </a:p>
                    <a:p>
                      <a:pPr marL="0" marR="0" lvl="0" indent="0" algn="l" rtl="0">
                        <a:spcBef>
                          <a:spcPts val="0"/>
                        </a:spcBef>
                        <a:spcAft>
                          <a:spcPts val="0"/>
                        </a:spcAft>
                        <a:buNone/>
                      </a:pPr>
                      <a:endParaRPr sz="1200">
                        <a:latin typeface="+mn-lt"/>
                        <a:ea typeface="Arial"/>
                        <a:cs typeface="Arial"/>
                        <a:sym typeface="Arial"/>
                      </a:endParaRPr>
                    </a:p>
                    <a:p>
                      <a:pPr marL="0" marR="0" lvl="0" indent="0" algn="l" rtl="0">
                        <a:spcBef>
                          <a:spcPts val="0"/>
                        </a:spcBef>
                        <a:spcAft>
                          <a:spcPts val="0"/>
                        </a:spcAft>
                        <a:buNone/>
                      </a:pPr>
                      <a:r>
                        <a:rPr lang="en-US" sz="1200">
                          <a:latin typeface="+mn-lt"/>
                          <a:ea typeface="Arial"/>
                          <a:cs typeface="Arial"/>
                          <a:sym typeface="Arial"/>
                        </a:rPr>
                        <a:t>Tutors report personal and social outcomes alongside musical.</a:t>
                      </a:r>
                      <a:endParaRPr sz="1200">
                        <a:latin typeface="+mn-lt"/>
                        <a:ea typeface="Arial"/>
                        <a:cs typeface="Arial"/>
                        <a:sym typeface="Arial"/>
                      </a:endParaRPr>
                    </a:p>
                    <a:p>
                      <a:pPr marL="63500" marR="0" lvl="0" indent="0" algn="l" rtl="0">
                        <a:spcBef>
                          <a:spcPts val="0"/>
                        </a:spcBef>
                        <a:spcAft>
                          <a:spcPts val="0"/>
                        </a:spcAft>
                        <a:buNone/>
                      </a:pPr>
                      <a:endParaRPr sz="1200">
                        <a:latin typeface="+mn-lt"/>
                        <a:ea typeface="Arial"/>
                        <a:cs typeface="Arial"/>
                        <a:sym typeface="Arial"/>
                      </a:endParaRPr>
                    </a:p>
                    <a:p>
                      <a:pPr marL="63500" marR="0" lvl="0" indent="0" algn="l" rtl="0">
                        <a:spcBef>
                          <a:spcPts val="0"/>
                        </a:spcBef>
                        <a:spcAft>
                          <a:spcPts val="0"/>
                        </a:spcAft>
                        <a:buNone/>
                      </a:pPr>
                      <a:r>
                        <a:rPr lang="en-US" sz="1200">
                          <a:latin typeface="+mn-lt"/>
                          <a:ea typeface="Arial"/>
                          <a:cs typeface="Arial"/>
                          <a:sym typeface="Arial"/>
                        </a:rPr>
                        <a:t>Has a regular voice in the development of E, D and I action planning.</a:t>
                      </a:r>
                      <a:endParaRPr sz="1200">
                        <a:latin typeface="+mn-lt"/>
                        <a:ea typeface="Arial"/>
                        <a:cs typeface="Arial"/>
                        <a:sym typeface="Arial"/>
                      </a:endParaRPr>
                    </a:p>
                    <a:p>
                      <a:pPr marL="63500" marR="0" lvl="0" indent="0" algn="l" rtl="0">
                        <a:spcBef>
                          <a:spcPts val="0"/>
                        </a:spcBef>
                        <a:spcAft>
                          <a:spcPts val="0"/>
                        </a:spcAft>
                        <a:buNone/>
                      </a:pPr>
                      <a:endParaRPr sz="1200">
                        <a:latin typeface="+mn-lt"/>
                        <a:ea typeface="Arial"/>
                        <a:cs typeface="Arial"/>
                        <a:sym typeface="Arial"/>
                      </a:endParaRPr>
                    </a:p>
                    <a:p>
                      <a:pPr marL="63500" marR="0" lvl="0" indent="0" algn="l" rtl="0">
                        <a:spcBef>
                          <a:spcPts val="0"/>
                        </a:spcBef>
                        <a:spcAft>
                          <a:spcPts val="0"/>
                        </a:spcAft>
                        <a:buNone/>
                      </a:pPr>
                      <a:r>
                        <a:rPr lang="en-US" sz="1200">
                          <a:latin typeface="+mn-lt"/>
                          <a:ea typeface="Arial"/>
                          <a:cs typeface="Arial"/>
                          <a:sym typeface="Arial"/>
                        </a:rPr>
                        <a:t>Clear career  progression routes available to all</a:t>
                      </a:r>
                      <a:endParaRPr sz="1200">
                        <a:latin typeface="+mn-lt"/>
                        <a:ea typeface="Arial"/>
                        <a:cs typeface="Arial"/>
                        <a:sym typeface="Aria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200">
                          <a:latin typeface="+mn-lt"/>
                          <a:ea typeface="Arial"/>
                          <a:cs typeface="Arial"/>
                          <a:sym typeface="Arial"/>
                        </a:rPr>
                        <a:t>Diverse and accessible progression routes are available throughout county, are actively promoted by all, and take up monitored.</a:t>
                      </a:r>
                      <a:endParaRPr sz="1200">
                        <a:latin typeface="+mn-lt"/>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200">
                        <a:latin typeface="+mn-lt"/>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200">
                          <a:latin typeface="+mn-lt"/>
                          <a:ea typeface="Arial"/>
                          <a:cs typeface="Arial"/>
                          <a:sym typeface="Arial"/>
                        </a:rPr>
                        <a:t>Includes opportunities for progression appropriate to participatory music cultures, such as young music leadership.</a:t>
                      </a:r>
                      <a:endParaRPr sz="1200">
                        <a:latin typeface="+mn-lt"/>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dirty="0">
                          <a:latin typeface="+mn-lt"/>
                          <a:ea typeface="Arial"/>
                          <a:cs typeface="Arial"/>
                          <a:sym typeface="Arial"/>
                        </a:rPr>
                        <a:t>Engagement of and improvement of outcomes for CCC are </a:t>
                      </a:r>
                      <a:r>
                        <a:rPr lang="en-US" sz="1200" dirty="0" err="1">
                          <a:latin typeface="+mn-lt"/>
                          <a:ea typeface="Arial"/>
                          <a:cs typeface="Arial"/>
                          <a:sym typeface="Arial"/>
                        </a:rPr>
                        <a:t>prioritised</a:t>
                      </a:r>
                      <a:r>
                        <a:rPr lang="en-US" sz="1200" dirty="0">
                          <a:latin typeface="+mn-lt"/>
                          <a:ea typeface="Arial"/>
                          <a:cs typeface="Arial"/>
                          <a:sym typeface="Arial"/>
                        </a:rPr>
                        <a:t> in allocation of contracts and deployment of staff.</a:t>
                      </a:r>
                      <a:endParaRPr sz="1200" dirty="0">
                        <a:solidFill>
                          <a:schemeClr val="dk1"/>
                        </a:solidFill>
                        <a:latin typeface="+mn-lt"/>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63500" marR="0" lvl="0" indent="0" algn="l" rtl="0">
                        <a:lnSpc>
                          <a:spcPct val="100000"/>
                        </a:lnSpc>
                        <a:spcBef>
                          <a:spcPts val="0"/>
                        </a:spcBef>
                        <a:spcAft>
                          <a:spcPts val="0"/>
                        </a:spcAft>
                        <a:buClr>
                          <a:schemeClr val="dk1"/>
                        </a:buClr>
                        <a:buSzPts val="1800"/>
                        <a:buFont typeface="Arial"/>
                        <a:buNone/>
                      </a:pPr>
                      <a:r>
                        <a:rPr lang="en-US" sz="1200">
                          <a:latin typeface="+mn-lt"/>
                          <a:ea typeface="Arial"/>
                          <a:cs typeface="Arial"/>
                          <a:sym typeface="Arial"/>
                        </a:rPr>
                        <a:t>Encourages critical reflection, differentiation and listening and responding to pupils rather than ‘telling mode’, creativity as well as technique. </a:t>
                      </a:r>
                      <a:endParaRPr sz="1200">
                        <a:latin typeface="+mn-lt"/>
                        <a:ea typeface="Arial"/>
                        <a:cs typeface="Arial"/>
                        <a:sym typeface="Arial"/>
                      </a:endParaRPr>
                    </a:p>
                    <a:p>
                      <a:pPr marL="63500" marR="0" lvl="0" indent="0" algn="l" rtl="0">
                        <a:lnSpc>
                          <a:spcPct val="100000"/>
                        </a:lnSpc>
                        <a:spcBef>
                          <a:spcPts val="0"/>
                        </a:spcBef>
                        <a:spcAft>
                          <a:spcPts val="0"/>
                        </a:spcAft>
                        <a:buClr>
                          <a:schemeClr val="dk1"/>
                        </a:buClr>
                        <a:buSzPts val="1800"/>
                        <a:buFont typeface="Arial"/>
                        <a:buNone/>
                      </a:pPr>
                      <a:endParaRPr sz="1200">
                        <a:latin typeface="+mn-lt"/>
                        <a:ea typeface="Arial"/>
                        <a:cs typeface="Arial"/>
                        <a:sym typeface="Arial"/>
                      </a:endParaRPr>
                    </a:p>
                    <a:p>
                      <a:pPr marL="63500" marR="0" lvl="0" indent="0" algn="l" rtl="0">
                        <a:lnSpc>
                          <a:spcPct val="100000"/>
                        </a:lnSpc>
                        <a:spcBef>
                          <a:spcPts val="0"/>
                        </a:spcBef>
                        <a:spcAft>
                          <a:spcPts val="0"/>
                        </a:spcAft>
                        <a:buClr>
                          <a:schemeClr val="dk1"/>
                        </a:buClr>
                        <a:buSzPts val="1800"/>
                        <a:buFont typeface="Arial"/>
                        <a:buNone/>
                      </a:pPr>
                      <a:r>
                        <a:rPr lang="en-US" sz="1200">
                          <a:latin typeface="+mn-lt"/>
                          <a:ea typeface="Arial"/>
                          <a:cs typeface="Arial"/>
                          <a:sym typeface="Arial"/>
                        </a:rPr>
                        <a:t>Acknowledges and introduces the specialist skills of inclusion tutors, and the lived experiences of tutors.</a:t>
                      </a:r>
                      <a:endParaRPr sz="1200">
                        <a:latin typeface="+mn-lt"/>
                        <a:ea typeface="Arial"/>
                        <a:cs typeface="Arial"/>
                        <a:sym typeface="Arial"/>
                      </a:endParaRPr>
                    </a:p>
                    <a:p>
                      <a:pPr marL="63500" marR="0" lvl="0" indent="0" algn="l" rtl="0">
                        <a:lnSpc>
                          <a:spcPct val="100000"/>
                        </a:lnSpc>
                        <a:spcBef>
                          <a:spcPts val="0"/>
                        </a:spcBef>
                        <a:spcAft>
                          <a:spcPts val="0"/>
                        </a:spcAft>
                        <a:buClr>
                          <a:schemeClr val="dk1"/>
                        </a:buClr>
                        <a:buSzPts val="1800"/>
                        <a:buFont typeface="Arial"/>
                        <a:buNone/>
                      </a:pPr>
                      <a:endParaRPr sz="1200">
                        <a:latin typeface="+mn-lt"/>
                        <a:ea typeface="Arial"/>
                        <a:cs typeface="Arial"/>
                        <a:sym typeface="Arial"/>
                      </a:endParaRPr>
                    </a:p>
                    <a:p>
                      <a:pPr marL="63500" marR="0" lvl="0" indent="0" algn="l" rtl="0">
                        <a:lnSpc>
                          <a:spcPct val="100000"/>
                        </a:lnSpc>
                        <a:spcBef>
                          <a:spcPts val="0"/>
                        </a:spcBef>
                        <a:spcAft>
                          <a:spcPts val="0"/>
                        </a:spcAft>
                        <a:buClr>
                          <a:schemeClr val="dk1"/>
                        </a:buClr>
                        <a:buSzPts val="1800"/>
                        <a:buFont typeface="Arial"/>
                        <a:buNone/>
                      </a:pPr>
                      <a:r>
                        <a:rPr lang="en-US" sz="1200">
                          <a:latin typeface="+mn-lt"/>
                          <a:ea typeface="Arial"/>
                          <a:cs typeface="Arial"/>
                          <a:sym typeface="Arial"/>
                        </a:rPr>
                        <a:t>Diverse range of tutors compare notes regularly.</a:t>
                      </a:r>
                      <a:endParaRPr sz="1200">
                        <a:latin typeface="+mn-lt"/>
                        <a:ea typeface="Arial"/>
                        <a:cs typeface="Arial"/>
                        <a:sym typeface="Aria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dirty="0">
                          <a:latin typeface="+mn-lt"/>
                          <a:ea typeface="Arial"/>
                          <a:cs typeface="Arial"/>
                          <a:sym typeface="Arial"/>
                        </a:rPr>
                        <a:t>Core funding invested to best target and improve outcomes for CCC, with inclusion KPIs</a:t>
                      </a:r>
                      <a:endParaRPr sz="1200" dirty="0">
                        <a:latin typeface="+mn-lt"/>
                        <a:ea typeface="Arial"/>
                        <a:cs typeface="Arial"/>
                        <a:sym typeface="Arial"/>
                      </a:endParaRPr>
                    </a:p>
                    <a:p>
                      <a:pPr marL="0" marR="0" lvl="0" indent="0" algn="l" rtl="0">
                        <a:spcBef>
                          <a:spcPts val="0"/>
                        </a:spcBef>
                        <a:spcAft>
                          <a:spcPts val="0"/>
                        </a:spcAft>
                        <a:buNone/>
                      </a:pPr>
                      <a:endParaRPr sz="1200" dirty="0">
                        <a:latin typeface="+mn-lt"/>
                        <a:ea typeface="Arial"/>
                        <a:cs typeface="Arial"/>
                        <a:sym typeface="Arial"/>
                      </a:endParaRPr>
                    </a:p>
                    <a:p>
                      <a:pPr marL="0" marR="0" lvl="0" indent="0" algn="l" rtl="0">
                        <a:spcBef>
                          <a:spcPts val="0"/>
                        </a:spcBef>
                        <a:spcAft>
                          <a:spcPts val="0"/>
                        </a:spcAft>
                        <a:buNone/>
                      </a:pPr>
                      <a:r>
                        <a:rPr lang="en-US" sz="1200" dirty="0">
                          <a:latin typeface="+mn-lt"/>
                          <a:ea typeface="Arial"/>
                          <a:cs typeface="Arial"/>
                          <a:sym typeface="Arial"/>
                        </a:rPr>
                        <a:t>Supports personal and social as well as musical outcomes.</a:t>
                      </a:r>
                      <a:endParaRPr sz="1200" dirty="0">
                        <a:latin typeface="+mn-lt"/>
                        <a:ea typeface="Arial"/>
                        <a:cs typeface="Arial"/>
                        <a:sym typeface="Arial"/>
                      </a:endParaRPr>
                    </a:p>
                    <a:p>
                      <a:pPr marL="0" marR="0" lvl="0" indent="0" algn="l" rtl="0">
                        <a:spcBef>
                          <a:spcPts val="0"/>
                        </a:spcBef>
                        <a:spcAft>
                          <a:spcPts val="0"/>
                        </a:spcAft>
                        <a:buNone/>
                      </a:pPr>
                      <a:endParaRPr sz="1200" dirty="0">
                        <a:latin typeface="+mn-lt"/>
                        <a:ea typeface="Arial"/>
                        <a:cs typeface="Arial"/>
                        <a:sym typeface="Arial"/>
                      </a:endParaRPr>
                    </a:p>
                    <a:p>
                      <a:pPr marL="0" marR="0" lvl="0" indent="0" algn="l" rtl="0">
                        <a:spcBef>
                          <a:spcPts val="0"/>
                        </a:spcBef>
                        <a:spcAft>
                          <a:spcPts val="0"/>
                        </a:spcAft>
                        <a:buNone/>
                      </a:pPr>
                      <a:r>
                        <a:rPr lang="en-US" sz="1200" dirty="0">
                          <a:latin typeface="+mn-lt"/>
                          <a:ea typeface="Arial"/>
                          <a:cs typeface="Arial"/>
                          <a:sym typeface="Arial"/>
                        </a:rPr>
                        <a:t>Focuses on developing ongoing, inclusive musical communities, within schools as well as central activities.</a:t>
                      </a:r>
                      <a:endParaRPr sz="1200" dirty="0">
                        <a:latin typeface="+mn-lt"/>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75516672"/>
      </p:ext>
    </p:extLst>
  </p:cSld>
  <p:clrMapOvr>
    <a:masterClrMapping/>
  </p:clrMapOvr>
</p:sld>
</file>

<file path=ppt/theme/theme1.xml><?xml version="1.0" encoding="utf-8"?>
<a:theme xmlns:a="http://schemas.openxmlformats.org/drawingml/2006/main" name="HMS_Red">
  <a:themeElements>
    <a:clrScheme name="HMS_Blue">
      <a:dk1>
        <a:srgbClr val="000000"/>
      </a:dk1>
      <a:lt1>
        <a:srgbClr val="FFFFFF"/>
      </a:lt1>
      <a:dk2>
        <a:srgbClr val="215E9E"/>
      </a:dk2>
      <a:lt2>
        <a:srgbClr val="FFFFFF"/>
      </a:lt2>
      <a:accent1>
        <a:srgbClr val="215E9E"/>
      </a:accent1>
      <a:accent2>
        <a:srgbClr val="76B5E4"/>
      </a:accent2>
      <a:accent3>
        <a:srgbClr val="C4E6F8"/>
      </a:accent3>
      <a:accent4>
        <a:srgbClr val="62B776"/>
      </a:accent4>
      <a:accent5>
        <a:srgbClr val="A3D09F"/>
      </a:accent5>
      <a:accent6>
        <a:srgbClr val="CEE4C3"/>
      </a:accent6>
      <a:hlink>
        <a:srgbClr val="76B5E4"/>
      </a:hlink>
      <a:folHlink>
        <a:srgbClr val="76B5E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HMS_Blue">
      <a:dk1>
        <a:srgbClr val="000000"/>
      </a:dk1>
      <a:lt1>
        <a:srgbClr val="FFFFFF"/>
      </a:lt1>
      <a:dk2>
        <a:srgbClr val="215E9E"/>
      </a:dk2>
      <a:lt2>
        <a:srgbClr val="FFFFFF"/>
      </a:lt2>
      <a:accent1>
        <a:srgbClr val="215E9E"/>
      </a:accent1>
      <a:accent2>
        <a:srgbClr val="76B5E4"/>
      </a:accent2>
      <a:accent3>
        <a:srgbClr val="C4E6F8"/>
      </a:accent3>
      <a:accent4>
        <a:srgbClr val="62B776"/>
      </a:accent4>
      <a:accent5>
        <a:srgbClr val="A3D09F"/>
      </a:accent5>
      <a:accent6>
        <a:srgbClr val="CEE4C3"/>
      </a:accent6>
      <a:hlink>
        <a:srgbClr val="76B5E4"/>
      </a:hlink>
      <a:folHlink>
        <a:srgbClr val="76B5E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1422</Words>
  <Application>Microsoft Office PowerPoint</Application>
  <PresentationFormat>Widescreen</PresentationFormat>
  <Paragraphs>152</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HMS_Red</vt:lpstr>
      <vt:lpstr>What are the indicators  of an inclusive music service? </vt:lpstr>
      <vt:lpstr>About this tool</vt:lpstr>
      <vt:lpstr>Stage 1 - exclusion</vt:lpstr>
      <vt:lpstr>Your discussion notes for exclusion page</vt:lpstr>
      <vt:lpstr>Stage 2 - segregation</vt:lpstr>
      <vt:lpstr>Your discussion notes for segregation page</vt:lpstr>
      <vt:lpstr>Stage 3 - integration</vt:lpstr>
      <vt:lpstr>Your discussion notes for integration page</vt:lpstr>
      <vt:lpstr>Stage 4 - inclusion</vt:lpstr>
      <vt:lpstr>Your discussion notes for inclusion page</vt:lpstr>
      <vt:lpstr>PowerPoint Presentation</vt:lpstr>
      <vt:lpstr>PowerPoint Presentation</vt:lpstr>
      <vt:lpstr>PowerPoint Presentation</vt:lpstr>
      <vt:lpstr>Get more useful resources created with and for music services at  HMS Changing Tracks (hertsmusicservice.org.uk)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HMS PowerPoint Template_Red</dc:title>
  <dc:creator>Rory Davidson</dc:creator>
  <cp:lastModifiedBy>Mark Green</cp:lastModifiedBy>
  <cp:revision>4</cp:revision>
  <dcterms:created xsi:type="dcterms:W3CDTF">2022-04-12T23:45:20Z</dcterms:created>
  <dcterms:modified xsi:type="dcterms:W3CDTF">2023-03-31T18:25:46Z</dcterms:modified>
</cp:coreProperties>
</file>